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44"/>
  </p:notesMasterIdLst>
  <p:sldIdLst>
    <p:sldId id="257" r:id="rId6"/>
    <p:sldId id="258" r:id="rId7"/>
    <p:sldId id="260" r:id="rId8"/>
    <p:sldId id="293" r:id="rId9"/>
    <p:sldId id="294" r:id="rId10"/>
    <p:sldId id="295" r:id="rId11"/>
    <p:sldId id="296" r:id="rId12"/>
    <p:sldId id="261" r:id="rId13"/>
    <p:sldId id="297" r:id="rId14"/>
    <p:sldId id="298" r:id="rId15"/>
    <p:sldId id="299" r:id="rId16"/>
    <p:sldId id="300" r:id="rId17"/>
    <p:sldId id="301" r:id="rId18"/>
    <p:sldId id="302" r:id="rId19"/>
    <p:sldId id="322" r:id="rId20"/>
    <p:sldId id="323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24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30" r:id="rId38"/>
    <p:sldId id="318" r:id="rId39"/>
    <p:sldId id="319" r:id="rId40"/>
    <p:sldId id="320" r:id="rId41"/>
    <p:sldId id="321" r:id="rId42"/>
    <p:sldId id="2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CC700-230E-49E8-BB8C-E80BB41D24A5}" v="1" dt="2024-07-09T13:09:33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B8AA9-CFD1-B54C-B271-0E17DD545101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35540-1F34-EB4F-A5FA-607AB7377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3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8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73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16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33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48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3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3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46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06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80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40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1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0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02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46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2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1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8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39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4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4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0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6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35540-1F34-EB4F-A5FA-607AB7377A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791222"/>
            <a:ext cx="6419459" cy="1810816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3BAF89-3DB2-3B49-A96F-7C3E980C36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399756" y="1090808"/>
            <a:ext cx="6883052" cy="4701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4B39EC-57F1-BC45-B599-8E7F04474318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2EF1D271-6C7A-1149-86C5-6DB422DF0C72}" type="datetime4">
              <a:rPr lang="en-GB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10 July 2024</a:t>
            </a:fld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71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400675" cy="5400675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858" y="1825625"/>
            <a:ext cx="5308816" cy="43037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075BD-57E6-CB4D-91EF-54D8E15E0DD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807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15E3740-1624-0545-A8F5-B089DE8A3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517732"/>
            <a:ext cx="8461201" cy="204474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84612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6C525-87FA-F949-82A2-32F1B3DC3A22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7584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15E3740-1624-0545-A8F5-B089DE8A3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517732"/>
            <a:ext cx="8461201" cy="204474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84612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FBD63-9941-F547-A7AC-54935EFE63D3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169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15E3740-1624-0545-A8F5-B089DE8A32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89650"/>
            <a:ext cx="12192000" cy="76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517732"/>
            <a:ext cx="8461201" cy="2044743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84612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48474-5143-AF4C-A946-B2EAB484FAE3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2174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373FB4-5B17-7644-AD0B-59C040502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324475" cy="1096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23FDE-2F67-5249-ADB5-609E806AA478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60EE4-DE60-4040-B7EA-DDA3852C1260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862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373FB4-5B17-7644-AD0B-59C040502B8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324475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AFFE-9FE7-1441-9984-3185942FE1D5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B7729-0CD2-A143-B554-6AF2C99A45BC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419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373FB4-5B17-7644-AD0B-59C040502B8A}"/>
              </a:ext>
            </a:extLst>
          </p:cNvPr>
          <p:cNvSpPr/>
          <p:nvPr userDrawn="1"/>
        </p:nvSpPr>
        <p:spPr>
          <a:xfrm>
            <a:off x="0" y="0"/>
            <a:ext cx="12192000" cy="1578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319FA-692F-8340-908B-00A29B08CE7A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19CA3-5503-DF49-83CF-551CAC08EEEF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77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364480-65B6-FE4C-9202-15DE5FD65E16}"/>
              </a:ext>
            </a:extLst>
          </p:cNvPr>
          <p:cNvSpPr/>
          <p:nvPr userDrawn="1"/>
        </p:nvSpPr>
        <p:spPr>
          <a:xfrm>
            <a:off x="0" y="1578634"/>
            <a:ext cx="12192000" cy="5279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7E3F1-5CE5-FF49-8ADD-0F1F4B223EFC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758B2-458F-3944-8AB6-70AED44CB7FC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4618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364480-65B6-FE4C-9202-15DE5FD65E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571B4-D34E-7EFD-F96C-09063F96D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7E3F1-5CE5-FF49-8ADD-0F1F4B223EFC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9896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9549235-0FF9-734C-ADAC-A94C790544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18256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364480-65B6-FE4C-9202-15DE5FD65E16}"/>
              </a:ext>
            </a:extLst>
          </p:cNvPr>
          <p:cNvSpPr/>
          <p:nvPr userDrawn="1"/>
        </p:nvSpPr>
        <p:spPr>
          <a:xfrm>
            <a:off x="0" y="1825624"/>
            <a:ext cx="12192000" cy="50323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50" cy="1096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5324475" cy="399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2130724"/>
            <a:ext cx="5181600" cy="3998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0C22-D9E9-A74A-8E22-2F70E30861F1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F56CA-A5E7-5249-B750-7C2639C30D87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700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662761"/>
            <a:ext cx="5046991" cy="1810816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67133"/>
            <a:ext cx="5046991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9619B4F4-0CCA-B648-B747-6BAEE06EC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0564" y="0"/>
            <a:ext cx="4701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45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8A97D2-F3AF-FC4F-8725-52A0F379EFAA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C43CF-076B-784D-B208-582207107377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521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842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075" y="1019802"/>
            <a:ext cx="4822166" cy="4818395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A610F-D603-C440-A948-AA1742AD6418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11DB5-7ECE-7547-A5AD-63FED39EA481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7102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075" y="1019802"/>
            <a:ext cx="4822166" cy="481839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00998-EB58-3D42-997E-A586C54B25B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478EA-58B2-AB4E-A021-156E0B9966FB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681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8433" y="1097440"/>
            <a:ext cx="4822166" cy="481839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53155-1D50-8244-9745-0FCB96B39CC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E94F3-5F44-A148-BFC0-199FC7076F4D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4595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FF81C-6F2F-3A4E-B355-D6E99F2EF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2625" y="768978"/>
            <a:ext cx="4822166" cy="481839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51FD5C-9BD0-D141-A1E7-D38519CB4E8B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5A4B8-B52D-CD46-9435-52A8DAC277FF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8852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A610F-D603-C440-A948-AA1742AD6418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11DB5-7ECE-7547-A5AD-63FED39EA481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53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00998-EB58-3D42-997E-A586C54B25B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478EA-58B2-AB4E-A021-156E0B9966FB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1878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53155-1D50-8244-9745-0FCB96B39CC4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E94F3-5F44-A148-BFC0-199FC7076F4D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393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F110-D577-124F-B9E9-B9D3A12C4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51FD5C-9BD0-D141-A1E7-D38519CB4E8B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5A4B8-B52D-CD46-9435-52A8DAC277FF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2672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1B52B-7FE9-C647-9137-A5D44D32A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9950" y="3895725"/>
            <a:ext cx="4276725" cy="1362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06C1B-C031-F64A-B7B8-E22BAD755C32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BE5A7C42-E57C-9144-8DEF-17F964EACC37}" type="datetime4">
              <a:rPr lang="en-GB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10 July 2024</a:t>
            </a:fld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912D51-1202-A849-A5A2-EE0DBC8D13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36" y="1103571"/>
            <a:ext cx="6299348" cy="35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728663"/>
            <a:ext cx="10801350" cy="1709737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747898"/>
            <a:ext cx="10801350" cy="81217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6D1C-D51F-C646-B006-C78D272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6034" y="5764213"/>
            <a:ext cx="3780642" cy="365125"/>
          </a:xfrm>
        </p:spPr>
        <p:txBody>
          <a:bodyPr/>
          <a:lstStyle>
            <a:lvl1pPr algn="r">
              <a:defRPr/>
            </a:lvl1pPr>
          </a:lstStyle>
          <a:p>
            <a:fld id="{134D8296-95FC-CB49-9B9C-B00FD477107E}" type="datetime4">
              <a:rPr lang="en-GB" smtClean="0"/>
              <a:pPr/>
              <a:t>10 July 2024</a:t>
            </a:fld>
            <a:r>
              <a:rPr lang="en-US"/>
              <a:t> • Version 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5465424"/>
            <a:ext cx="2079325" cy="8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31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91222"/>
            <a:ext cx="6419459" cy="1810816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61888-657C-8E4D-823A-E940ADB19B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21" y="640981"/>
            <a:ext cx="2079325" cy="81217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1B52B-7FE9-C647-9137-A5D44D32A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9950" y="3895725"/>
            <a:ext cx="4276725" cy="1362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06C1B-C031-F64A-B7B8-E22BAD755C32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BE5A7C42-E57C-9144-8DEF-17F964EACC37}" type="datetime4">
              <a:rPr lang="en-GB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10 July 2024</a:t>
            </a:fld>
            <a:endParaRPr lang="en-US" sz="12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2944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6D1C-D51F-C646-B006-C78D272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EE5E-F93B-4A41-AE57-9CB4BE0016DC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8CB4-7F55-EA41-8213-A9A47A1A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20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48F6-6D27-B24B-AD8E-062E3F39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3A5A-60BA-4149-8B40-EDC83CE664A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7F3B-2BF0-1A46-88BE-941D5432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2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AF10-2B1C-B547-9D6B-1BA1019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7F59-7F93-F748-8F7D-37BF39C6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DFF31-877D-7A46-862E-73CC049C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5293-3869-FA46-9410-3EF7377F4CB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2835-85B8-D647-811E-5080C2F0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8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C8B5-A6C1-AF4E-98B5-723E373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6D82-3E0D-8341-8036-5C9A3857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F172C-B143-DD46-B5E0-E73D43BC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6637E-86B2-DD4A-8D9E-9689BE47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93FA3-DADB-5346-BF89-111E9E8B0B6E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86D48-442F-EC4C-932C-3D48E836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8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71CF-1305-3548-956D-5D39515A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EAC45-E9D4-D448-A45C-ECADD9F5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A11C6-8164-E341-B867-C41BBC51E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3630A-FFAB-CF47-B421-AEA3E6B5B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939D0-FABD-DE47-A8EF-11BED49A8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BA041-476D-F849-9906-2E006349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8BEF-BADF-CA45-9CBF-645F02F4064A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B954B-F85A-1C40-9CD7-0CD52DEC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DA92-B75C-B448-8EB5-E32F18EE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BC5E-14A1-894D-A428-0BADBA25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8A69-0BBA-0144-82B5-11CE634590B8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98906-2134-1D45-A780-8E4D419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89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63E05-F151-F54B-A292-8BEC4977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4BF5-AF9E-2E44-88C5-E4F08704A5D3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BF0D4-11C1-3345-8CB2-E1072034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097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8E9C-0FFF-D844-B734-02B68A01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CC94-B577-AB4E-AFD3-A0F913417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118E-4018-9C48-AE98-C2DEF494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A091A-7FE5-7845-BFEA-8ADAAE2D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487AB-2A1E-2D4C-B4E1-879580D42423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9A853-9DFB-154E-9808-0C9CD80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94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BA0-7CA1-4A40-8C3A-6FECB496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198DC-AD45-4B49-894D-534C81E5D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1B0D9-CABB-614F-B6CC-B6140EA86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27BAD-6761-F74A-AD27-07C6E829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3271-0066-4E4A-A3D5-8018FE51FEB1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BBA32-38F9-954B-97AB-FE4DC3A6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8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7009-5BD8-6A4B-A5DC-789D00DB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791222"/>
            <a:ext cx="6419459" cy="1810816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8DDB9-EC2D-E741-862F-BC1D48E3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895594"/>
            <a:ext cx="6419459" cy="13622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3BAF89-3DB2-3B49-A96F-7C3E980C3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399756" y="1090808"/>
            <a:ext cx="6883052" cy="47014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7FFDD-0F06-8F48-B0E5-B325169B0A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221" y="640981"/>
            <a:ext cx="2079323" cy="8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3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4B51-4FE4-1D44-A011-3B38AC7C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53D34-D587-8641-BD01-D1D91C9C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CECB-63B5-DF45-AEC5-7EC6F6C58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41D6-BBCF-734E-AFDD-F1B1206E27C7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64BC9-B7B4-A541-84C0-315EB476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7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7B8CC-9911-BA4B-90BB-13DD9A41C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FFE1B-A0CD-B944-9C0D-B90C924A2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15083-D9A2-C648-AB47-90240BD7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364-A86F-2245-BE88-CC49C80918D1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EBBC-EDCE-C645-8D7A-69B75431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0F9F-91EE-4B45-9DA4-FEAC3D782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D3CF1-2202-234E-9BA6-ACE6952708BD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668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10074EF-0E4F-DD46-874C-30AC50B2B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E1FBF-7CE6-F341-BB8E-952E46B0250D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6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5400675" cy="5400675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6" y="1825625"/>
            <a:ext cx="5271238" cy="4303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6A3BC-537A-8345-9708-995B6DEF64FF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tx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tx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74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38577-44ED-DF41-B552-C251D6AC69A5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420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D7F-1B52-8747-84A9-C7FBDB7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275-1ED1-CA44-8F3A-639ACC96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9053E-6354-454C-90CB-71D07A186F6F}"/>
              </a:ext>
            </a:extLst>
          </p:cNvPr>
          <p:cNvSpPr txBox="1"/>
          <p:nvPr userDrawn="1"/>
        </p:nvSpPr>
        <p:spPr>
          <a:xfrm>
            <a:off x="6113792" y="6385041"/>
            <a:ext cx="53828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BB76106-AD00-FA4B-A05E-A0D52C33EC78}" type="slidenum">
              <a:rPr lang="en-US" sz="1200" smtClean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pPr algn="r"/>
              <a:t>‹#›</a:t>
            </a:fld>
            <a:endParaRPr lang="en-US" sz="18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F8398-DED0-654E-BFB4-2CEFF965B627}"/>
              </a:ext>
            </a:extLst>
          </p:cNvPr>
          <p:cNvSpPr txBox="1"/>
          <p:nvPr userDrawn="1"/>
        </p:nvSpPr>
        <p:spPr>
          <a:xfrm>
            <a:off x="705029" y="6385041"/>
            <a:ext cx="4703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Document Title</a:t>
            </a:r>
            <a:endParaRPr lang="en-US" sz="120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49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85F9-2451-8747-B1CE-608044C2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4A5C-48F9-E842-BE54-B07B7B3A6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825625"/>
            <a:ext cx="10801349" cy="4303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884E-AE5A-5E4A-81F6-1FC73AFA8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5" y="6356350"/>
            <a:ext cx="2886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98AC756-0351-EA49-8243-479F77A1ED8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1A09A-0C54-8C48-AB06-423087087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886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62410F9F-91EE-4B45-9DA4-FEAC3D782D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CE2E4-1267-534D-9377-89EBC0149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73" r:id="rId3"/>
    <p:sldLayoutId id="2147483672" r:id="rId4"/>
    <p:sldLayoutId id="2147483650" r:id="rId5"/>
    <p:sldLayoutId id="2147483687" r:id="rId6"/>
    <p:sldLayoutId id="2147483675" r:id="rId7"/>
    <p:sldLayoutId id="2147483676" r:id="rId8"/>
    <p:sldLayoutId id="2147483688" r:id="rId9"/>
    <p:sldLayoutId id="2147483674" r:id="rId10"/>
    <p:sldLayoutId id="2147483651" r:id="rId11"/>
    <p:sldLayoutId id="2147483677" r:id="rId12"/>
    <p:sldLayoutId id="2147483682" r:id="rId13"/>
    <p:sldLayoutId id="2147483652" r:id="rId14"/>
    <p:sldLayoutId id="2147483683" r:id="rId15"/>
    <p:sldLayoutId id="2147483684" r:id="rId16"/>
    <p:sldLayoutId id="2147483685" r:id="rId17"/>
    <p:sldLayoutId id="2147483697" r:id="rId18"/>
    <p:sldLayoutId id="2147483686" r:id="rId19"/>
    <p:sldLayoutId id="2147483655" r:id="rId20"/>
    <p:sldLayoutId id="2147483678" r:id="rId21"/>
    <p:sldLayoutId id="2147483679" r:id="rId22"/>
    <p:sldLayoutId id="2147483680" r:id="rId23"/>
    <p:sldLayoutId id="2147483681" r:id="rId24"/>
    <p:sldLayoutId id="2147483693" r:id="rId25"/>
    <p:sldLayoutId id="2147483694" r:id="rId26"/>
    <p:sldLayoutId id="2147483695" r:id="rId27"/>
    <p:sldLayoutId id="2147483696" r:id="rId28"/>
    <p:sldLayoutId id="2147483692" r:id="rId29"/>
    <p:sldLayoutId id="2147483690" r:id="rId3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ort Medium" panose="02000503000000020004" pitchFamily="2" charset="0"/>
          <a:ea typeface="Nort Medium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85F9-2451-8747-B1CE-608044C2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4A5C-48F9-E842-BE54-B07B7B3A6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825625"/>
            <a:ext cx="10801349" cy="4303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884E-AE5A-5E4A-81F6-1FC73AFA8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5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912EC99F-85B9-DF40-A0BE-92E8D91104DD}" type="datetime2">
              <a:rPr lang="en-GB" smtClean="0"/>
              <a:t>Wednesday, 10 July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1A09A-0C54-8C48-AB06-423087087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62410F9F-91EE-4B45-9DA4-FEAC3D782D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ort Medium" panose="02000503000000020004" pitchFamily="2" charset="0"/>
          <a:ea typeface="Nort Medium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@royensoc.co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eg"/><Relationship Id="rId5" Type="http://schemas.openxmlformats.org/officeDocument/2006/relationships/image" Target="../media/image31.gif"/><Relationship Id="rId10" Type="http://schemas.openxmlformats.org/officeDocument/2006/relationships/image" Target="../media/image34.jpeg"/><Relationship Id="rId4" Type="http://schemas.openxmlformats.org/officeDocument/2006/relationships/hyperlink" Target="http://www.extension.umn.edu/garden/insects/collecting/img/figure-4-lg.gif" TargetMode="External"/><Relationship Id="rId9" Type="http://schemas.openxmlformats.org/officeDocument/2006/relationships/hyperlink" Target="https://extension.entm.purdue.edu/401Book/default.php?page=pinning_large_insec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eg"/><Relationship Id="rId4" Type="http://schemas.openxmlformats.org/officeDocument/2006/relationships/image" Target="../media/image4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2rDTFJpWkpw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jpeg"/><Relationship Id="rId4" Type="http://schemas.openxmlformats.org/officeDocument/2006/relationships/hyperlink" Target="https://www.nhm.ac.uk/natureplus/blogs/beetles/2011/11/05/steamy-beetles-or-whats-the-point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pirit_Collection_Tour,_Natural_History_Museum,_London_16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sca.org/sites/default/files/publications/NatSCA%20News%20Issue%205-4.pdf" TargetMode="External"/><Relationship Id="rId3" Type="http://schemas.openxmlformats.org/officeDocument/2006/relationships/hyperlink" Target="https://cabidigitallibrary.org/doi/abs/10.1079/9781800620643.0005" TargetMode="External"/><Relationship Id="rId7" Type="http://schemas.openxmlformats.org/officeDocument/2006/relationships/hyperlink" Target="http://www.natsca.org/article/45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jpeg"/><Relationship Id="rId5" Type="http://schemas.openxmlformats.org/officeDocument/2006/relationships/hyperlink" Target="https://www.nhm.ac.uk/our-science/our-work/digital-collections/digital-collections-programme/digitising-slide-collections.html" TargetMode="Externa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els.entomo.pl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eld-studies-council.org/shop/courses/creating-and-using-an-insect-collection-2022_s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eld-studies-council.org/shop/courses/creating-and-using-an-insect-collection-2022_s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hm.ac.uk/dataset/56e711e6-c847-4f99-915a-6894bb5c5dea/resource/05ff2255-c38a-40c9-b657-4ccb55ab2feb/record/318822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hyperlink" Target="https://thefty.wordpress.com/2013/02/18/beetles-photographing-glow-worms-at-the-nhm/#more-2722" TargetMode="Externa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ntsoc.org/insects/glossary/terms/type-specime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hyperlink" Target="https://data.nhm.ac.uk/dataset/f9c0e719-032f-4ece-aec0-1c8bc199f057/resource/07555c45-ed3f-4178-83a4-dfa0144e35d2/record/16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9.jpeg"/><Relationship Id="rId7" Type="http://schemas.openxmlformats.org/officeDocument/2006/relationships/hyperlink" Target="https://www.researchgate.net/publication/325180755_Identifying_insect_pests_in_museums_and_heritage_building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natsca.org/sites/default/files/publications-full/care-and-conservation-of-zoological-specimens.pdf" TargetMode="External"/><Relationship Id="rId5" Type="http://schemas.microsoft.com/office/2007/relationships/hdphoto" Target="../media/hdphoto2.wdp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mu.axiel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cbd.int/abs/about/default.shtml/" TargetMode="External"/><Relationship Id="rId4" Type="http://schemas.openxmlformats.org/officeDocument/2006/relationships/hyperlink" Target="https://www.specifysoftwar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hm.ac.uk/dataset/56e711e6-c847-4f99-915a-6894bb5c5dea/resource/05ff2255-c38a-40c9-b657-4ccb55ab2feb/record/822823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m.ac.uk/our-science/our-work/digital-collections/digital-collections-programme/pinned-insect-digitisatio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researchgate.net/publication/328747526_ALICE_Angled_Label_Image_Capture_and_Extraction_for_high_throughput_insect_specimen_digitisation" TargetMode="Externa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hm.ac.u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entcollnet.github.io/BugFlow/" TargetMode="External"/><Relationship Id="rId5" Type="http://schemas.openxmlformats.org/officeDocument/2006/relationships/hyperlink" Target="https://www.dissco.eu/" TargetMode="External"/><Relationship Id="rId4" Type="http://schemas.openxmlformats.org/officeDocument/2006/relationships/hyperlink" Target="https://royentsoc.sharepoint.com/:b:/g/ESRySfI7UKpEuQeAyiEOSbMBsVIRcGjTeEWA2IPIwHkaLA?e=6gCBX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record.org.uk/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risc.brc.ac.uk/alert.php?species=asian_hornet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www.inaturalist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dx.doi.org/10.3897/rio.2.e876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ymcourse.org/default.asp?action=Show_Archiv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royentsoc.sharepoint.com/:b:/g/EVyL3RZQ589JnIdDuj30lBUBuwh8QgUXTeLRB61qnjyY8g?e=25uEZI" TargetMode="External"/><Relationship Id="rId5" Type="http://schemas.openxmlformats.org/officeDocument/2006/relationships/hyperlink" Target="http://www.insectcompany.com/main/howto.shtml" TargetMode="External"/><Relationship Id="rId4" Type="http://schemas.openxmlformats.org/officeDocument/2006/relationships/hyperlink" Target="https://www.youtube.com/watch?v=mTKNiyi3CJE&amp;list=ULEateTII2e6Y&amp;index=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sca.org/article/45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quekett.org/" TargetMode="External"/><Relationship Id="rId5" Type="http://schemas.openxmlformats.org/officeDocument/2006/relationships/hyperlink" Target="https://biotaxa.org/Zootaxa/article/view/zootaxa.4322.1.1" TargetMode="External"/><Relationship Id="rId4" Type="http://schemas.openxmlformats.org/officeDocument/2006/relationships/hyperlink" Target="https://www.natsca.org/node/303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b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nhbs.com/en/specimen-making-and-preservation-of-invertebrates-book" TargetMode="External"/><Relationship Id="rId5" Type="http://schemas.openxmlformats.org/officeDocument/2006/relationships/hyperlink" Target="http://www.entosphinx.cz/en/" TargetMode="External"/><Relationship Id="rId4" Type="http://schemas.openxmlformats.org/officeDocument/2006/relationships/hyperlink" Target="https://www.watdon.co.uk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canr.edu/blogs/blogcore/postdetail.cfm?postnum=4423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fran@royensoc.co.u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s://www.royensoc.co.uk/wp-content/uploads/2021/12/Translocation-Code-2010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oyentsoc.sharepoint.com/:b:/g/Ed9OADbtmG5ClyYF34wWKJ4BqTHE5HsaUb1k0Z7p3GqxVA?e=buxTH0" TargetMode="External"/><Relationship Id="rId5" Type="http://schemas.openxmlformats.org/officeDocument/2006/relationships/hyperlink" Target="https://www.sciencedirect.com/science/article/pii/S0006320714004443" TargetMode="External"/><Relationship Id="rId4" Type="http://schemas.openxmlformats.org/officeDocument/2006/relationships/hyperlink" Target="https://besjournals.onlinelibrary.wiley.com/doi/10.1111/2041-210X.1394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sca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hyperlink" Target="https://www.natsca.org/NHNearYou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s://www.natsca.org/icmg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natsca.org/" TargetMode="External"/><Relationship Id="rId5" Type="http://schemas.openxmlformats.org/officeDocument/2006/relationships/hyperlink" Target="https://ecnweb.net/" TargetMode="External"/><Relationship Id="rId4" Type="http://schemas.openxmlformats.org/officeDocument/2006/relationships/hyperlink" Target="http://www.natsca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ughunter.tamu.edu/displa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10.1073/pnas.21156421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hyperlink" Target="https://www.watdon.co.uk/acatalog/Continental-pins---stainless-steel-with-nylon-heads.html" TargetMode="External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E6CE-9595-FE49-9A4C-8F93BAB5D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895058"/>
            <a:ext cx="6010275" cy="2968487"/>
          </a:xfrm>
        </p:spPr>
        <p:txBody>
          <a:bodyPr/>
          <a:lstStyle/>
          <a:p>
            <a:r>
              <a:rPr lang="en-US"/>
              <a:t>Insect specimens, collections &amp; records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0E5E23-847A-C42B-BBF9-74D847DFD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952661"/>
            <a:ext cx="5046991" cy="1362205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Francisca Sconce</a:t>
            </a:r>
          </a:p>
          <a:p>
            <a:pPr>
              <a:spcBef>
                <a:spcPts val="0"/>
              </a:spcBef>
            </a:pPr>
            <a:r>
              <a:rPr lang="en-US">
                <a:latin typeface="Poppins"/>
                <a:cs typeface="Poppins"/>
                <a:hlinkClick r:id="rId3"/>
              </a:rPr>
              <a:t>fran@royensoc.co.uk</a:t>
            </a:r>
            <a:r>
              <a:rPr lang="en-US">
                <a:latin typeface="Poppins"/>
                <a:cs typeface="Poppins"/>
              </a:rPr>
              <a:t> </a:t>
            </a:r>
            <a:endParaRPr lang="en-US"/>
          </a:p>
          <a:p>
            <a:pPr>
              <a:spcBef>
                <a:spcPts val="0"/>
              </a:spcBef>
            </a:pPr>
            <a:r>
              <a:rPr lang="en-US"/>
              <a:t>@FranciscaSconce</a:t>
            </a:r>
          </a:p>
          <a:p>
            <a:r>
              <a:rPr lang="en-US"/>
              <a:t>www.royensoc.co.uk</a:t>
            </a:r>
          </a:p>
          <a:p>
            <a:endParaRPr lang="en-US"/>
          </a:p>
        </p:txBody>
      </p:sp>
      <p:pic>
        <p:nvPicPr>
          <p:cNvPr id="8" name="Picture 7" descr="two hands holding pins, above direct pinned beetle specimens on white foam">
            <a:extLst>
              <a:ext uri="{FF2B5EF4-FFF2-40B4-BE49-F238E27FC236}">
                <a16:creationId xmlns:a16="http://schemas.microsoft.com/office/drawing/2014/main" id="{915E1306-5ED4-6E2F-170C-5579DFAC7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84" y="1011455"/>
            <a:ext cx="4955199" cy="48442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46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C471CB-9833-6C69-CDD8-408278A3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Pin positioning</a:t>
            </a:r>
          </a:p>
        </p:txBody>
      </p:sp>
      <p:pic>
        <p:nvPicPr>
          <p:cNvPr id="6" name="Picture 2" descr="Direct Pin positioning on different types of insect.">
            <a:extLst>
              <a:ext uri="{FF2B5EF4-FFF2-40B4-BE49-F238E27FC236}">
                <a16:creationId xmlns:a16="http://schemas.microsoft.com/office/drawing/2014/main" id="{1ADB1BFE-CA14-7417-F36F-A3DFCED7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0" y="1464000"/>
            <a:ext cx="4898941" cy="32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nsects should be perpendicular on the pin, and about  1 cm below the top.">
            <a:hlinkClick r:id="rId4"/>
            <a:extLst>
              <a:ext uri="{FF2B5EF4-FFF2-40B4-BE49-F238E27FC236}">
                <a16:creationId xmlns:a16="http://schemas.microsoft.com/office/drawing/2014/main" id="{DC6D58ED-BB5F-E5FF-A374-CF7E6E05D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10592"/>
          <a:stretch/>
        </p:blipFill>
        <p:spPr bwMode="auto">
          <a:xfrm>
            <a:off x="1399514" y="4620688"/>
            <a:ext cx="2503027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irect pinned chafer beetle with brace pins around legs">
            <a:extLst>
              <a:ext uri="{FF2B5EF4-FFF2-40B4-BE49-F238E27FC236}">
                <a16:creationId xmlns:a16="http://schemas.microsoft.com/office/drawing/2014/main" id="{35BC0F21-08F5-655F-ED12-6265B31227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933" y="4712189"/>
            <a:ext cx="2000544" cy="1417148"/>
          </a:xfrm>
          <a:prstGeom prst="rect">
            <a:avLst/>
          </a:prstGeom>
        </p:spPr>
      </p:pic>
      <p:pic>
        <p:nvPicPr>
          <p:cNvPr id="16" name="Picture 2" descr="Metal pinning block with direct depths, with labelled Raphidioptera  specimen">
            <a:extLst>
              <a:ext uri="{FF2B5EF4-FFF2-40B4-BE49-F238E27FC236}">
                <a16:creationId xmlns:a16="http://schemas.microsoft.com/office/drawing/2014/main" id="{8B660615-41AF-A445-F164-C37746B8D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4" t="5170" r="14894" b="14649"/>
          <a:stretch/>
        </p:blipFill>
        <p:spPr bwMode="auto">
          <a:xfrm>
            <a:off x="6337368" y="871122"/>
            <a:ext cx="2841911" cy="259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wo hands holding pins, above direct pinned beetle specimens on white foam">
            <a:extLst>
              <a:ext uri="{FF2B5EF4-FFF2-40B4-BE49-F238E27FC236}">
                <a16:creationId xmlns:a16="http://schemas.microsoft.com/office/drawing/2014/main" id="{65B85D63-34BE-401D-AD29-F880414E44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6" y="871121"/>
            <a:ext cx="2304256" cy="3465602"/>
          </a:xfrm>
          <a:prstGeom prst="rect">
            <a:avLst/>
          </a:prstGeom>
        </p:spPr>
      </p:pic>
      <p:pic>
        <p:nvPicPr>
          <p:cNvPr id="18" name="Picture 17" descr="Direct pin positioning">
            <a:hlinkClick r:id="rId9"/>
            <a:extLst>
              <a:ext uri="{FF2B5EF4-FFF2-40B4-BE49-F238E27FC236}">
                <a16:creationId xmlns:a16="http://schemas.microsoft.com/office/drawing/2014/main" id="{8B7413B9-8B9D-1D80-668A-0520E9A08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35" y="3465910"/>
            <a:ext cx="429725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6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0B94-FFF1-3D52-E4C0-B0DE583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Micro-pinning</a:t>
            </a:r>
            <a:endParaRPr lang="en-GB" sz="5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1FB113-72FD-390E-7F53-CC2624CB5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CA2AEE3-7F8E-6617-07B1-9575A526E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72633"/>
            <a:ext cx="9865170" cy="674469"/>
          </a:xfrm>
        </p:spPr>
        <p:txBody>
          <a:bodyPr/>
          <a:lstStyle/>
          <a:p>
            <a:r>
              <a:rPr lang="en-GB" sz="2400"/>
              <a:t>For small specimens, use size c / d ‘headless’ pins.</a:t>
            </a:r>
          </a:p>
          <a:p>
            <a:r>
              <a:rPr lang="en-GB" sz="2400"/>
              <a:t>Micro-pin goes through same place in thorax as with large, use brace pins if needed and leave to dry.</a:t>
            </a:r>
          </a:p>
          <a:p>
            <a:r>
              <a:rPr lang="en-GB" sz="2400"/>
              <a:t>Micro-pin then goes on foam stage, which is attached to large pin (size 3 / 4), labels below.</a:t>
            </a:r>
          </a:p>
        </p:txBody>
      </p:sp>
      <p:pic>
        <p:nvPicPr>
          <p:cNvPr id="9" name="Picture 8" descr="Micro-pinned Diptera">
            <a:extLst>
              <a:ext uri="{FF2B5EF4-FFF2-40B4-BE49-F238E27FC236}">
                <a16:creationId xmlns:a16="http://schemas.microsoft.com/office/drawing/2014/main" id="{12EC3C45-5A0C-30F6-2CB6-304EA8E1C4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8629" r="32150" b="13960"/>
          <a:stretch/>
        </p:blipFill>
        <p:spPr>
          <a:xfrm rot="5400000">
            <a:off x="2144994" y="4150437"/>
            <a:ext cx="2066841" cy="1658707"/>
          </a:xfrm>
          <a:prstGeom prst="rect">
            <a:avLst/>
          </a:prstGeom>
        </p:spPr>
      </p:pic>
      <p:pic>
        <p:nvPicPr>
          <p:cNvPr id="10" name="Picture 9" descr="Micro-pinned Diptera">
            <a:extLst>
              <a:ext uri="{FF2B5EF4-FFF2-40B4-BE49-F238E27FC236}">
                <a16:creationId xmlns:a16="http://schemas.microsoft.com/office/drawing/2014/main" id="{533BA752-0542-CF9D-5E64-33A7437FA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58" y="3937561"/>
            <a:ext cx="2774671" cy="2081004"/>
          </a:xfrm>
          <a:prstGeom prst="rect">
            <a:avLst/>
          </a:prstGeom>
        </p:spPr>
      </p:pic>
      <p:pic>
        <p:nvPicPr>
          <p:cNvPr id="11" name="Picture 4" descr="Micro-pinned Diptera">
            <a:extLst>
              <a:ext uri="{FF2B5EF4-FFF2-40B4-BE49-F238E27FC236}">
                <a16:creationId xmlns:a16="http://schemas.microsoft.com/office/drawing/2014/main" id="{55776113-B5F4-F444-8F9B-4327D985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29" y="3943210"/>
            <a:ext cx="1552227" cy="206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25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80CD34-45B7-6053-699B-F81B2F56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Carding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F5B9-3066-7F8A-A7F9-7232CC77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/>
              <a:t>Range of sizes, preserves specimen legs, but covers part of body.</a:t>
            </a:r>
          </a:p>
          <a:p>
            <a:r>
              <a:rPr lang="en-GB" sz="2400"/>
              <a:t>Gum </a:t>
            </a:r>
            <a:r>
              <a:rPr lang="en-GB" sz="2400" err="1"/>
              <a:t>traganth</a:t>
            </a:r>
            <a:r>
              <a:rPr lang="en-GB" sz="2400"/>
              <a:t> or </a:t>
            </a:r>
            <a:r>
              <a:rPr lang="en-GB" sz="2400" err="1"/>
              <a:t>seccotine</a:t>
            </a:r>
            <a:r>
              <a:rPr lang="en-GB" sz="2400"/>
              <a:t> to glue insect onto die-cut cards,                 large pin (3 / 4) through end of card, labels below.</a:t>
            </a:r>
          </a:p>
          <a:p>
            <a:r>
              <a:rPr lang="en-GB" sz="2400"/>
              <a:t>Usually ventral side on card, position &amp; glue legs &amp; antennae symmetrically. </a:t>
            </a:r>
          </a:p>
        </p:txBody>
      </p:sp>
      <p:pic>
        <p:nvPicPr>
          <p:cNvPr id="7" name="Picture 2" descr="Coleoptera die-cut card sheet with different sizes">
            <a:extLst>
              <a:ext uri="{FF2B5EF4-FFF2-40B4-BE49-F238E27FC236}">
                <a16:creationId xmlns:a16="http://schemas.microsoft.com/office/drawing/2014/main" id="{F2B40AB6-C0AF-D7B0-5A52-E10CE7A3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62819" y="3741424"/>
            <a:ext cx="2390849" cy="21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arded Hemiptera">
            <a:extLst>
              <a:ext uri="{FF2B5EF4-FFF2-40B4-BE49-F238E27FC236}">
                <a16:creationId xmlns:a16="http://schemas.microsoft.com/office/drawing/2014/main" id="{87407FCB-EC2F-B7B6-FE72-A0E6FC8F8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541" y="3604490"/>
            <a:ext cx="3600400" cy="2407124"/>
          </a:xfrm>
          <a:prstGeom prst="rect">
            <a:avLst/>
          </a:prstGeom>
        </p:spPr>
      </p:pic>
      <p:pic>
        <p:nvPicPr>
          <p:cNvPr id="13" name="Picture 12" descr="Carded Coleoptera">
            <a:extLst>
              <a:ext uri="{FF2B5EF4-FFF2-40B4-BE49-F238E27FC236}">
                <a16:creationId xmlns:a16="http://schemas.microsoft.com/office/drawing/2014/main" id="{D3A65F6A-C071-0101-FF96-DB199AED61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7"/>
          <a:stretch/>
        </p:blipFill>
        <p:spPr>
          <a:xfrm>
            <a:off x="7274448" y="3609141"/>
            <a:ext cx="2065471" cy="2402473"/>
          </a:xfrm>
          <a:prstGeom prst="rect">
            <a:avLst/>
          </a:prstGeom>
        </p:spPr>
      </p:pic>
      <p:pic>
        <p:nvPicPr>
          <p:cNvPr id="14" name="Picture 13" descr="Carded Coleoptera">
            <a:extLst>
              <a:ext uri="{FF2B5EF4-FFF2-40B4-BE49-F238E27FC236}">
                <a16:creationId xmlns:a16="http://schemas.microsoft.com/office/drawing/2014/main" id="{6146A9DF-3789-7369-9C4D-549B86E854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2667" r="17450" b="22001"/>
          <a:stretch/>
        </p:blipFill>
        <p:spPr>
          <a:xfrm rot="5400000">
            <a:off x="8881654" y="4055828"/>
            <a:ext cx="2407121" cy="15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B920-8644-B95B-A0CA-824419DF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Pointing</a:t>
            </a:r>
            <a:endParaRPr lang="en-GB" sz="5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A07C4A-3399-B0EF-230B-786F36A2C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4619A9F-1067-D948-E5D4-061D0441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72633"/>
            <a:ext cx="10419366" cy="674469"/>
          </a:xfrm>
        </p:spPr>
        <p:txBody>
          <a:bodyPr/>
          <a:lstStyle/>
          <a:p>
            <a:r>
              <a:rPr lang="en-GB" sz="2400"/>
              <a:t>Point is a long triangle of card</a:t>
            </a:r>
          </a:p>
          <a:p>
            <a:r>
              <a:rPr lang="en-GB" sz="2400"/>
              <a:t>Good for smaller specimens, can see the whole body, but needs to be securely glued onto the point.</a:t>
            </a:r>
          </a:p>
          <a:p>
            <a:r>
              <a:rPr lang="en-GB" sz="2400"/>
              <a:t>Bend tip, then glue between front &amp; mid legs on righthand underside of thorax.  Large pin (3 / 4) at base of card, labels below.</a:t>
            </a:r>
          </a:p>
        </p:txBody>
      </p:sp>
      <p:pic>
        <p:nvPicPr>
          <p:cNvPr id="9" name="Picture 8" descr="Pointed Siphonaptera">
            <a:extLst>
              <a:ext uri="{FF2B5EF4-FFF2-40B4-BE49-F238E27FC236}">
                <a16:creationId xmlns:a16="http://schemas.microsoft.com/office/drawing/2014/main" id="{C2CFE58A-60C1-DB14-A725-BE363A2592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3866" r="34250" b="23868"/>
          <a:stretch/>
        </p:blipFill>
        <p:spPr>
          <a:xfrm rot="5400000">
            <a:off x="2078900" y="4235140"/>
            <a:ext cx="2268251" cy="1512168"/>
          </a:xfrm>
          <a:prstGeom prst="rect">
            <a:avLst/>
          </a:prstGeom>
        </p:spPr>
      </p:pic>
      <p:pic>
        <p:nvPicPr>
          <p:cNvPr id="10" name="Content Placeholder 3" descr="Diagram of a pointed insect specimen from two angles">
            <a:extLst>
              <a:ext uri="{FF2B5EF4-FFF2-40B4-BE49-F238E27FC236}">
                <a16:creationId xmlns:a16="http://schemas.microsoft.com/office/drawing/2014/main" id="{1C0E0BB3-C9B3-305E-C201-031DE896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65" y="3809271"/>
            <a:ext cx="3594554" cy="2298272"/>
          </a:xfrm>
          <a:prstGeom prst="rect">
            <a:avLst/>
          </a:prstGeom>
        </p:spPr>
      </p:pic>
      <p:pic>
        <p:nvPicPr>
          <p:cNvPr id="11" name="Picture 10" descr="Pointed Hemiptera">
            <a:extLst>
              <a:ext uri="{FF2B5EF4-FFF2-40B4-BE49-F238E27FC236}">
                <a16:creationId xmlns:a16="http://schemas.microsoft.com/office/drawing/2014/main" id="{3BCDA858-03ED-626F-AE6A-CD33404C3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6" t="21374" r="5479" b="24482"/>
          <a:stretch/>
        </p:blipFill>
        <p:spPr>
          <a:xfrm>
            <a:off x="8215338" y="3857098"/>
            <a:ext cx="2374907" cy="22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8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9470C1-061D-08E3-9263-4AEFEF10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Lepidoptera setting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83BCA-64C1-90C2-C53D-65D6A8F17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/>
              <a:t>Large pin (size 3 / 4) through thorax, place body in groove of setting board or foam stack.</a:t>
            </a:r>
          </a:p>
          <a:p>
            <a:r>
              <a:rPr lang="en-GB" sz="2400"/>
              <a:t>Spread wings carefully, using point of pin to push leading vein, secure with setting paper and brace pins around the wing.</a:t>
            </a:r>
          </a:p>
          <a:p>
            <a:r>
              <a:rPr lang="en-GB" sz="2400"/>
              <a:t>Wings should lie perpendicular to the thorax.</a:t>
            </a:r>
          </a:p>
        </p:txBody>
      </p:sp>
      <p:pic>
        <p:nvPicPr>
          <p:cNvPr id="12" name="Picture 11" descr="A direct pinned set Lepidoptera">
            <a:extLst>
              <a:ext uri="{FF2B5EF4-FFF2-40B4-BE49-F238E27FC236}">
                <a16:creationId xmlns:a16="http://schemas.microsoft.com/office/drawing/2014/main" id="{4A532F73-1E2B-CDA1-1B65-37E7A232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5201" r="22438" b="31800"/>
          <a:stretch/>
        </p:blipFill>
        <p:spPr>
          <a:xfrm>
            <a:off x="3692010" y="4686078"/>
            <a:ext cx="2212998" cy="1443259"/>
          </a:xfrm>
          <a:prstGeom prst="rect">
            <a:avLst/>
          </a:prstGeom>
        </p:spPr>
      </p:pic>
      <p:pic>
        <p:nvPicPr>
          <p:cNvPr id="13" name="Picture 2" descr="Moving the right fore wing of Lepidoptera into place with a pin">
            <a:extLst>
              <a:ext uri="{FF2B5EF4-FFF2-40B4-BE49-F238E27FC236}">
                <a16:creationId xmlns:a16="http://schemas.microsoft.com/office/drawing/2014/main" id="{172C5E57-23B8-0FC1-CBC8-BE8B37E1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675" y="3913033"/>
            <a:ext cx="3324457" cy="221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iagram showing how to pin around Lepidoptera wings with paper and pins onto the setting board, the base of the forewings should be perpendicular to the central body channel">
            <a:extLst>
              <a:ext uri="{FF2B5EF4-FFF2-40B4-BE49-F238E27FC236}">
                <a16:creationId xmlns:a16="http://schemas.microsoft.com/office/drawing/2014/main" id="{16AB6E80-5AD8-DA14-776B-5ABB1155F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46" y="3474149"/>
            <a:ext cx="2796656" cy="28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4F4F-DCB8-8B33-5EA0-B80AE31F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20AD-5828-156E-B6BB-F2F15DEBF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95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962A-D547-7947-4ECF-9A2CF1D6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Video (4 min) </a:t>
            </a:r>
            <a:br>
              <a:rPr lang="en-GB"/>
            </a:br>
            <a:r>
              <a:rPr lang="en-GB"/>
              <a:t>How to pin an insect, Purdue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3D67-6265-E121-41D6-9EF3A18F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5" title="Bug Bowl 2021: How to pin an insect">
            <a:hlinkClick r:id="" action="ppaction://media"/>
            <a:extLst>
              <a:ext uri="{FF2B5EF4-FFF2-40B4-BE49-F238E27FC236}">
                <a16:creationId xmlns:a16="http://schemas.microsoft.com/office/drawing/2014/main" id="{E09F693A-1999-B97B-CD60-1651BA8908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0170" y="1825625"/>
            <a:ext cx="8291657" cy="46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D11A-D24A-094A-07EE-4BEC2914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Relaxing/Rehydrating</a:t>
            </a:r>
            <a:endParaRPr lang="en-GB" sz="5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474711-307C-1435-0B1C-0261EB28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7A9397D-A915-DE52-60D4-6695BA291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72633"/>
            <a:ext cx="10419366" cy="674469"/>
          </a:xfrm>
        </p:spPr>
        <p:txBody>
          <a:bodyPr/>
          <a:lstStyle/>
          <a:p>
            <a:r>
              <a:rPr lang="en-GB" sz="2400"/>
              <a:t>If specimen is stiff /brittle then you need to soften them.</a:t>
            </a:r>
          </a:p>
          <a:p>
            <a:r>
              <a:rPr lang="en-GB" sz="2400"/>
              <a:t>Create humid atmosphere on foam in box, or use steamer.</a:t>
            </a:r>
          </a:p>
          <a:p>
            <a:r>
              <a:rPr lang="en-GB" sz="2400"/>
              <a:t>Antifungals in water: thymol, Milton Fluid.</a:t>
            </a:r>
          </a:p>
          <a:p>
            <a:r>
              <a:rPr lang="en-GB" sz="2400"/>
              <a:t>Relaxing fluid, acetic acid can also be used.</a:t>
            </a:r>
          </a:p>
        </p:txBody>
      </p:sp>
      <p:pic>
        <p:nvPicPr>
          <p:cNvPr id="8" name="Picture 7" descr="Lepidoptera being relaxed in a box with fluid and foam">
            <a:extLst>
              <a:ext uri="{FF2B5EF4-FFF2-40B4-BE49-F238E27FC236}">
                <a16:creationId xmlns:a16="http://schemas.microsoft.com/office/drawing/2014/main" id="{BB188618-5EB3-3FCC-3D42-43C4BAF39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5" y="3723949"/>
            <a:ext cx="3644099" cy="2418961"/>
          </a:xfrm>
          <a:prstGeom prst="rect">
            <a:avLst/>
          </a:prstGeom>
        </p:spPr>
      </p:pic>
      <p:pic>
        <p:nvPicPr>
          <p:cNvPr id="9" name="Picture 8" descr="Coleoptera being relaxed by steaming">
            <a:hlinkClick r:id="rId4"/>
            <a:extLst>
              <a:ext uri="{FF2B5EF4-FFF2-40B4-BE49-F238E27FC236}">
                <a16:creationId xmlns:a16="http://schemas.microsoft.com/office/drawing/2014/main" id="{BF7F1826-06B1-D1F2-F0E7-5F23F0075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86" y="3723949"/>
            <a:ext cx="1793391" cy="2419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FCB392-D341-012D-DBBB-008CA2156636}"/>
              </a:ext>
            </a:extLst>
          </p:cNvPr>
          <p:cNvSpPr/>
          <p:nvPr/>
        </p:nvSpPr>
        <p:spPr>
          <a:xfrm>
            <a:off x="8943279" y="4043385"/>
            <a:ext cx="2907134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NHM blog about beetles</a:t>
            </a:r>
            <a:endParaRPr lang="en-GB" sz="16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600">
                <a:solidFill>
                  <a:srgbClr val="80DCA9"/>
                </a:solidFill>
                <a:latin typeface="Poppins" panose="00000500000000000000" pitchFamily="2" charset="0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https://www.nhm.ac.uk/natureplus/blogs/beetles/2011/11/05/steamy-beetles-or-whats-the-point.html</a:t>
            </a:r>
            <a:endParaRPr lang="en-GB" sz="1600">
              <a:solidFill>
                <a:srgbClr val="80DCA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3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BFF818-5252-C21B-422C-5EA9F7FC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Wet ‘spirit’ collections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FEAE7-A537-E9D3-CDFA-3C42C5FE9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6669112" cy="4303713"/>
          </a:xfrm>
        </p:spPr>
        <p:txBody>
          <a:bodyPr/>
          <a:lstStyle/>
          <a:p>
            <a:r>
              <a:rPr lang="en-GB" sz="2400"/>
              <a:t>Specimens are stored in fluid (e.g. 80% IMS) in a sealed glass container, with labels.</a:t>
            </a:r>
          </a:p>
          <a:p>
            <a:r>
              <a:rPr lang="en-GB" sz="2400"/>
              <a:t>Soft bodied specimens need dehydrating first (decreasing H2O in fluid).</a:t>
            </a:r>
          </a:p>
          <a:p>
            <a:r>
              <a:rPr lang="en-GB" sz="2400"/>
              <a:t>Prepare in well ventilated area, and store in fire proof cabinet.</a:t>
            </a:r>
          </a:p>
          <a:p>
            <a:r>
              <a:rPr lang="en-GB" sz="2400"/>
              <a:t>Specimens can lose colour and identifying characteristics long term.</a:t>
            </a:r>
          </a:p>
          <a:p>
            <a:r>
              <a:rPr lang="en-GB" sz="2400"/>
              <a:t>Fluid should be topped up once a year.</a:t>
            </a:r>
          </a:p>
          <a:p>
            <a:endParaRPr lang="en-GB" sz="2400"/>
          </a:p>
        </p:txBody>
      </p:sp>
      <p:pic>
        <p:nvPicPr>
          <p:cNvPr id="12" name="Picture 11" descr="Specimens in fluid in containers at Natural History Museum London">
            <a:hlinkClick r:id="rId3"/>
            <a:extLst>
              <a:ext uri="{FF2B5EF4-FFF2-40B4-BE49-F238E27FC236}">
                <a16:creationId xmlns:a16="http://schemas.microsoft.com/office/drawing/2014/main" id="{4D125859-4DD9-4D92-72C1-59B7545B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00" y="2108718"/>
            <a:ext cx="4212772" cy="315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6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B06DD-C54A-489D-236C-20791FF8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Slide mounting</a:t>
            </a:r>
            <a:endParaRPr lang="en-GB" sz="5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4A632D-D591-0DB8-8343-CD6DB0A24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6" y="728663"/>
            <a:ext cx="4329500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Picture 4" descr="Diagram of a slide mounted scale insect&#10;https://cabidigitallibrary.org/doi/abs/10.1079/9781800620643.0005">
            <a:hlinkClick r:id="rId3"/>
            <a:extLst>
              <a:ext uri="{FF2B5EF4-FFF2-40B4-BE49-F238E27FC236}">
                <a16:creationId xmlns:a16="http://schemas.microsoft.com/office/drawing/2014/main" id="{618856AA-26C8-1A99-7ED2-687DAB729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8" r="75933" b="6689"/>
          <a:stretch/>
        </p:blipFill>
        <p:spPr bwMode="auto">
          <a:xfrm rot="5400000">
            <a:off x="2043618" y="342393"/>
            <a:ext cx="1441348" cy="41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lide preparation and digitized image of three specimens of Laemobothrion (Laemobothrion) vulturis from Natural History Museum London ">
            <a:hlinkClick r:id="rId5"/>
            <a:extLst>
              <a:ext uri="{FF2B5EF4-FFF2-40B4-BE49-F238E27FC236}">
                <a16:creationId xmlns:a16="http://schemas.microsoft.com/office/drawing/2014/main" id="{209009B1-1C45-2754-46F2-AA0529A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4" y="3288831"/>
            <a:ext cx="4329501" cy="250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8E8BCB2-3C26-76A9-5D76-1A937FDB8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034" y="1712385"/>
            <a:ext cx="6834480" cy="4683932"/>
          </a:xfrm>
        </p:spPr>
        <p:txBody>
          <a:bodyPr/>
          <a:lstStyle/>
          <a:p>
            <a:r>
              <a:rPr lang="en-GB" sz="2400"/>
              <a:t>Specimens are stored in fluid between a glass slide and coverslip.</a:t>
            </a:r>
          </a:p>
          <a:p>
            <a:r>
              <a:rPr lang="en-GB" sz="2400"/>
              <a:t>Specimens are often ‘cleared’ with KOH or NaOH first to remove gut contents</a:t>
            </a:r>
          </a:p>
          <a:p>
            <a:r>
              <a:rPr lang="en-GB" sz="2400"/>
              <a:t>Different reagents are used for temporary or permanent preparations.</a:t>
            </a:r>
          </a:p>
          <a:p>
            <a:r>
              <a:rPr lang="en-GB" sz="2400"/>
              <a:t>Coverslips can be sealed onto the slide</a:t>
            </a:r>
          </a:p>
          <a:p>
            <a:r>
              <a:rPr lang="en-GB" sz="2400"/>
              <a:t>Labels with Locality and Identity are on the side of the slide.</a:t>
            </a:r>
          </a:p>
          <a:p>
            <a:r>
              <a:rPr lang="en-GB" sz="2400"/>
              <a:t>See Brown (</a:t>
            </a:r>
            <a:r>
              <a:rPr lang="en-GB" sz="2400">
                <a:hlinkClick r:id="rId7"/>
              </a:rPr>
              <a:t>1997</a:t>
            </a:r>
            <a:r>
              <a:rPr lang="en-GB" sz="2400"/>
              <a:t>), Brown (</a:t>
            </a:r>
            <a:r>
              <a:rPr lang="en-GB" sz="2400">
                <a:hlinkClick r:id="rId8"/>
              </a:rPr>
              <a:t>2005</a:t>
            </a:r>
            <a:r>
              <a:rPr lang="en-GB" sz="2400"/>
              <a:t>), Barbosa et al (2015) and Chick (2016) for details.</a:t>
            </a:r>
          </a:p>
        </p:txBody>
      </p:sp>
    </p:spTree>
    <p:extLst>
      <p:ext uri="{BB962C8B-B14F-4D97-AF65-F5344CB8AC3E}">
        <p14:creationId xmlns:p14="http://schemas.microsoft.com/office/powerpoint/2010/main" val="138290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FDAE-B3C5-8B4D-86DE-9FA34293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47D63-07F0-66CC-AE45-C63C19B12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448" y="2036640"/>
            <a:ext cx="6407352" cy="43037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Talk ~30 min</a:t>
            </a:r>
            <a:endParaRPr lang="en-US" dirty="0"/>
          </a:p>
          <a:p>
            <a:pPr lvl="1"/>
            <a:r>
              <a:rPr lang="en-US" dirty="0"/>
              <a:t>Importance of collections</a:t>
            </a:r>
          </a:p>
          <a:p>
            <a:pPr lvl="1"/>
            <a:r>
              <a:rPr lang="en-US" dirty="0"/>
              <a:t>Preservation methods</a:t>
            </a:r>
          </a:p>
          <a:p>
            <a:pPr lvl="1"/>
            <a:r>
              <a:rPr lang="en-US" dirty="0"/>
              <a:t>Labelling &amp; data</a:t>
            </a:r>
          </a:p>
          <a:p>
            <a:pPr lvl="1"/>
            <a:r>
              <a:rPr lang="en-US" dirty="0"/>
              <a:t>Storage, cataloguing, digitizing</a:t>
            </a:r>
          </a:p>
          <a:p>
            <a:pPr lvl="1"/>
            <a:r>
              <a:rPr lang="en-US" dirty="0"/>
              <a:t>Biological recording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90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AB3458-B57C-5D49-FF82-F4B2956F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Other details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BAE72-E811-452C-46DA-2EC0A187A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>
                <a:latin typeface="Poppins"/>
                <a:cs typeface="Poppins"/>
              </a:rPr>
              <a:t>Particular characters are important for identification:</a:t>
            </a:r>
          </a:p>
          <a:p>
            <a:pPr marL="0" indent="0">
              <a:buNone/>
            </a:pPr>
            <a:r>
              <a:rPr lang="en-GB" sz="2400"/>
              <a:t>e.g. Bumblebees need to extract or pull out genitalia.</a:t>
            </a:r>
          </a:p>
          <a:p>
            <a:r>
              <a:rPr lang="en-GB" sz="2400">
                <a:latin typeface="Poppins"/>
                <a:cs typeface="Poppins"/>
              </a:rPr>
              <a:t>See </a:t>
            </a:r>
            <a:r>
              <a:rPr lang="en-GB" sz="2400" err="1">
                <a:latin typeface="Poppins"/>
                <a:cs typeface="Poppins"/>
              </a:rPr>
              <a:t>Gullan</a:t>
            </a:r>
            <a:r>
              <a:rPr lang="en-GB" sz="2400">
                <a:latin typeface="Poppins"/>
                <a:cs typeface="Poppins"/>
              </a:rPr>
              <a:t> &amp; Cranston for details on how to preserve different insect groups and life stages.</a:t>
            </a:r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98132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3DA05-0164-01BD-F375-B9877FD3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9019"/>
            <a:ext cx="10801349" cy="962025"/>
          </a:xfrm>
        </p:spPr>
        <p:txBody>
          <a:bodyPr/>
          <a:lstStyle/>
          <a:p>
            <a:r>
              <a:rPr lang="en-US" sz="5400"/>
              <a:t>Labelling</a:t>
            </a:r>
            <a:endParaRPr lang="en-GB" sz="5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9FDA67-E5DD-FF13-DBE7-785DB89A6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6" y="728663"/>
            <a:ext cx="4964496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81F9C-0F0B-A218-215A-21594BC9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981" y="144108"/>
            <a:ext cx="8321247" cy="67446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/>
              <a:t>1st level  </a:t>
            </a:r>
            <a:r>
              <a:rPr lang="en-GB" b="1"/>
              <a:t>LOCALITY</a:t>
            </a:r>
          </a:p>
          <a:p>
            <a:pPr>
              <a:spcBef>
                <a:spcPts val="0"/>
              </a:spcBef>
            </a:pPr>
            <a:r>
              <a:rPr lang="en-GB"/>
              <a:t>COUNTRY, town, grid ref, altitude, vice county</a:t>
            </a:r>
          </a:p>
          <a:p>
            <a:pPr>
              <a:spcBef>
                <a:spcPts val="0"/>
              </a:spcBef>
            </a:pPr>
            <a:r>
              <a:rPr lang="en-GB"/>
              <a:t>Habitat, food plant</a:t>
            </a:r>
          </a:p>
          <a:p>
            <a:pPr>
              <a:spcBef>
                <a:spcPts val="0"/>
              </a:spcBef>
            </a:pPr>
            <a:r>
              <a:rPr lang="en-GB"/>
              <a:t>When 6.x.2015, time of day</a:t>
            </a:r>
          </a:p>
          <a:p>
            <a:pPr>
              <a:spcBef>
                <a:spcPts val="0"/>
              </a:spcBef>
            </a:pPr>
            <a:r>
              <a:rPr lang="en-GB"/>
              <a:t>Method, killing/preserving reagent</a:t>
            </a:r>
          </a:p>
          <a:p>
            <a:pPr>
              <a:spcBef>
                <a:spcPts val="0"/>
              </a:spcBef>
            </a:pPr>
            <a:r>
              <a:rPr lang="en-GB"/>
              <a:t>Collector(s)</a:t>
            </a:r>
          </a:p>
          <a:p>
            <a:pPr>
              <a:spcBef>
                <a:spcPts val="0"/>
              </a:spcBef>
            </a:pPr>
            <a:endParaRPr lang="en-GB"/>
          </a:p>
          <a:p>
            <a:pPr marL="0" indent="0">
              <a:spcBef>
                <a:spcPts val="0"/>
              </a:spcBef>
              <a:buNone/>
            </a:pPr>
            <a:r>
              <a:rPr lang="en-GB"/>
              <a:t>2nd level (generally) </a:t>
            </a:r>
            <a:r>
              <a:rPr lang="en-GB" b="1"/>
              <a:t>IDENTITY/DETERMINATION</a:t>
            </a:r>
          </a:p>
          <a:p>
            <a:pPr>
              <a:spcBef>
                <a:spcPts val="0"/>
              </a:spcBef>
            </a:pPr>
            <a:r>
              <a:rPr lang="en-GB"/>
              <a:t>FAMILY</a:t>
            </a:r>
          </a:p>
          <a:p>
            <a:pPr>
              <a:spcBef>
                <a:spcPts val="0"/>
              </a:spcBef>
            </a:pPr>
            <a:r>
              <a:rPr lang="en-GB" i="1">
                <a:latin typeface="Poppins"/>
                <a:cs typeface="Poppins"/>
              </a:rPr>
              <a:t>Genus species </a:t>
            </a:r>
            <a:r>
              <a:rPr lang="en-GB">
                <a:latin typeface="Poppins"/>
                <a:cs typeface="Poppins"/>
              </a:rPr>
              <a:t>Authority, year</a:t>
            </a:r>
          </a:p>
          <a:p>
            <a:pPr>
              <a:spcBef>
                <a:spcPts val="0"/>
              </a:spcBef>
            </a:pPr>
            <a:r>
              <a:rPr lang="en-GB"/>
              <a:t>Determiner and date</a:t>
            </a:r>
          </a:p>
          <a:p>
            <a:pPr>
              <a:spcBef>
                <a:spcPts val="0"/>
              </a:spcBef>
            </a:pPr>
            <a:r>
              <a:rPr lang="en-GB"/>
              <a:t>Confirmer and date</a:t>
            </a:r>
          </a:p>
          <a:p>
            <a:pPr>
              <a:spcBef>
                <a:spcPts val="0"/>
              </a:spcBef>
            </a:pPr>
            <a:endParaRPr lang="en-GB"/>
          </a:p>
          <a:p>
            <a:pPr marL="0" indent="0">
              <a:spcBef>
                <a:spcPts val="0"/>
              </a:spcBef>
              <a:buNone/>
            </a:pPr>
            <a:r>
              <a:rPr lang="en-GB">
                <a:latin typeface="Poppins"/>
                <a:cs typeface="Poppins"/>
              </a:rPr>
              <a:t>Other levels – Sex, Collection accession or Specimen number, Redeterminations, Type labels.</a:t>
            </a:r>
          </a:p>
          <a:p>
            <a:pPr>
              <a:spcBef>
                <a:spcPts val="0"/>
              </a:spcBef>
            </a:pPr>
            <a:endParaRPr lang="en-GB"/>
          </a:p>
          <a:p>
            <a:pPr>
              <a:spcBef>
                <a:spcPts val="0"/>
              </a:spcBef>
            </a:pPr>
            <a:r>
              <a:rPr lang="en-GB"/>
              <a:t>Written or </a:t>
            </a:r>
            <a:r>
              <a:rPr lang="en-GB" b="1"/>
              <a:t>IDEALLY PRINTED </a:t>
            </a:r>
            <a:r>
              <a:rPr lang="en-GB"/>
              <a:t>(</a:t>
            </a:r>
            <a:r>
              <a:rPr lang="en-GB" err="1"/>
              <a:t>pt</a:t>
            </a:r>
            <a:r>
              <a:rPr lang="en-GB"/>
              <a:t> size 4).</a:t>
            </a:r>
          </a:p>
          <a:p>
            <a:pPr>
              <a:spcBef>
                <a:spcPts val="0"/>
              </a:spcBef>
            </a:pPr>
            <a:r>
              <a:rPr lang="en-GB"/>
              <a:t>Pinning block can be used for levelling.</a:t>
            </a:r>
          </a:p>
          <a:p>
            <a:pPr>
              <a:spcBef>
                <a:spcPts val="0"/>
              </a:spcBef>
            </a:pPr>
            <a:r>
              <a:rPr lang="en-GB"/>
              <a:t>Trim around text so least space used.</a:t>
            </a:r>
          </a:p>
          <a:p>
            <a:pPr>
              <a:spcBef>
                <a:spcPts val="0"/>
              </a:spcBef>
            </a:pPr>
            <a:r>
              <a:rPr lang="en-GB"/>
              <a:t>Have a look at the free </a:t>
            </a:r>
            <a:r>
              <a:rPr lang="en-GB" err="1"/>
              <a:t>EntomoLabels</a:t>
            </a:r>
            <a:r>
              <a:rPr lang="en-GB"/>
              <a:t> software: </a:t>
            </a:r>
            <a:r>
              <a:rPr lang="en-GB">
                <a:hlinkClick r:id="rId3"/>
              </a:rPr>
              <a:t>https://labels.entomo.pl/ </a:t>
            </a:r>
            <a:endParaRPr lang="en-GB"/>
          </a:p>
        </p:txBody>
      </p:sp>
      <p:pic>
        <p:nvPicPr>
          <p:cNvPr id="8" name="Picture 7" descr="Oder and heights of label of an insect specimen and positioning on pin.">
            <a:extLst>
              <a:ext uri="{FF2B5EF4-FFF2-40B4-BE49-F238E27FC236}">
                <a16:creationId xmlns:a16="http://schemas.microsoft.com/office/drawing/2014/main" id="{48EE7F65-C57D-370C-1A92-85ED84AF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6" y="1381124"/>
            <a:ext cx="3149843" cy="465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2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7A2973-4862-E8A8-B023-51EBBE93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GB" sz="5400"/>
              <a:t>‘Anatomy’ of a pinned specimen</a:t>
            </a:r>
          </a:p>
        </p:txBody>
      </p:sp>
      <p:pic>
        <p:nvPicPr>
          <p:cNvPr id="7" name="Picture 2" descr="Diagram of a pinned specimen with data labels by Dan Asaw">
            <a:hlinkClick r:id="rId3"/>
            <a:extLst>
              <a:ext uri="{FF2B5EF4-FFF2-40B4-BE49-F238E27FC236}">
                <a16:creationId xmlns:a16="http://schemas.microsoft.com/office/drawing/2014/main" id="{6B0B3EE9-C1DD-D250-3F66-5AF96351C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2"/>
          <a:stretch/>
        </p:blipFill>
        <p:spPr bwMode="auto">
          <a:xfrm>
            <a:off x="2324927" y="1591294"/>
            <a:ext cx="9867073" cy="526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1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9F853-6F14-0D75-A132-6B4FACCE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GB" sz="5400"/>
              <a:t>‘Anatomy’ of an entomological label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7508018-A08E-55D7-3908-A4C483FDB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GB"/>
          </a:p>
        </p:txBody>
      </p:sp>
      <p:pic>
        <p:nvPicPr>
          <p:cNvPr id="5" name="Picture 2" descr="Diagram of insect specimen data labels by Dan Asaw">
            <a:hlinkClick r:id="rId3"/>
            <a:extLst>
              <a:ext uri="{FF2B5EF4-FFF2-40B4-BE49-F238E27FC236}">
                <a16:creationId xmlns:a16="http://schemas.microsoft.com/office/drawing/2014/main" id="{407407FA-0A0E-18B7-90CF-0DECA9F22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2"/>
          <a:stretch/>
        </p:blipFill>
        <p:spPr bwMode="auto">
          <a:xfrm>
            <a:off x="2917725" y="1436914"/>
            <a:ext cx="6999989" cy="55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78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80B6DC85-ABAD-C600-3AD2-9C576AA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564" y="495506"/>
            <a:ext cx="4442731" cy="962025"/>
          </a:xfrm>
        </p:spPr>
        <p:txBody>
          <a:bodyPr/>
          <a:lstStyle/>
          <a:p>
            <a:r>
              <a:rPr lang="en-GB" sz="5400"/>
              <a:t>Some real labels</a:t>
            </a:r>
          </a:p>
        </p:txBody>
      </p:sp>
      <p:pic>
        <p:nvPicPr>
          <p:cNvPr id="6" name="Picture 5" descr="Locality, Accession and Identity Labels from an insect specimen&#10;&#10;https://www.flickr.com/photos/nhm_beetle_id/9760026011/in/photolist-fSsFGx-2ng8oYF&#10;&#10;https://data.nhm.ac.uk/dataset/56e711e6-c847-4f99-915a-6894bb5c5dea/resource/05ff2255-c38a-40c9-b657-4ccb55ab2feb/record/3188227">
            <a:hlinkClick r:id="rId3"/>
            <a:extLst>
              <a:ext uri="{FF2B5EF4-FFF2-40B4-BE49-F238E27FC236}">
                <a16:creationId xmlns:a16="http://schemas.microsoft.com/office/drawing/2014/main" id="{CD8B6B6E-FB06-9635-2252-DAEB3ECA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5" y="1137937"/>
            <a:ext cx="3948644" cy="3493815"/>
          </a:xfrm>
          <a:prstGeom prst="rect">
            <a:avLst/>
          </a:prstGeom>
        </p:spPr>
      </p:pic>
      <p:pic>
        <p:nvPicPr>
          <p:cNvPr id="7" name="Picture 6" descr="Labelled Coleoptera specimens in a museum drawer Credit: Thefty">
            <a:hlinkClick r:id="rId5"/>
            <a:extLst>
              <a:ext uri="{FF2B5EF4-FFF2-40B4-BE49-F238E27FC236}">
                <a16:creationId xmlns:a16="http://schemas.microsoft.com/office/drawing/2014/main" id="{9205A99F-9C0B-DFD6-ACDD-4DB472F1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447" y="1884345"/>
            <a:ext cx="5036511" cy="2919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395D1-80E5-B6D0-A681-C94C42E1E7BD}"/>
              </a:ext>
            </a:extLst>
          </p:cNvPr>
          <p:cNvSpPr txBox="1"/>
          <p:nvPr/>
        </p:nvSpPr>
        <p:spPr>
          <a:xfrm>
            <a:off x="6816081" y="5126331"/>
            <a:ext cx="447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Poppins" panose="00000500000000000000" pitchFamily="2" charset="0"/>
                <a:cs typeface="Poppins" panose="00000500000000000000" pitchFamily="2" charset="0"/>
              </a:rPr>
              <a:t>Labels = specimen history.</a:t>
            </a:r>
            <a:br>
              <a:rPr lang="en-GB" sz="240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400" b="1">
                <a:latin typeface="Poppins" panose="00000500000000000000" pitchFamily="2" charset="0"/>
                <a:cs typeface="Poppins" panose="00000500000000000000" pitchFamily="2" charset="0"/>
              </a:rPr>
              <a:t>NEVER REMOVE A LABEL!</a:t>
            </a:r>
          </a:p>
        </p:txBody>
      </p:sp>
    </p:spTree>
    <p:extLst>
      <p:ext uri="{BB962C8B-B14F-4D97-AF65-F5344CB8AC3E}">
        <p14:creationId xmlns:p14="http://schemas.microsoft.com/office/powerpoint/2010/main" val="66085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EFB2-DD71-F414-FABE-AE054263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2"/>
                </a:solidFill>
              </a:rPr>
              <a:t>Any further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8A67-F70C-B060-729D-2AA833EB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3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B1E0D-C2DA-A6A1-8604-4DA7008C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Type</a:t>
            </a:r>
            <a:r>
              <a:rPr lang="en-US"/>
              <a:t> </a:t>
            </a:r>
            <a:r>
              <a:rPr lang="en-US" sz="5400"/>
              <a:t>specimens</a:t>
            </a:r>
            <a:endParaRPr lang="en-GB" sz="5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884F1B-49AF-2301-9CA5-7301A5C7C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7892C-236C-4EE7-27AE-52D987167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4853" y="898280"/>
            <a:ext cx="1446195" cy="6744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DF76B96-9752-4490-76AB-0E12340CA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72633"/>
            <a:ext cx="6414923" cy="674469"/>
          </a:xfrm>
        </p:spPr>
        <p:txBody>
          <a:bodyPr/>
          <a:lstStyle/>
          <a:p>
            <a:r>
              <a:rPr lang="en-GB" sz="2400" dirty="0"/>
              <a:t>Representative specimen of a species, deposited in a Natural History Collection</a:t>
            </a:r>
          </a:p>
          <a:p>
            <a:r>
              <a:rPr lang="en-GB" sz="2400" dirty="0"/>
              <a:t>Chosen by the ‘authority’, who described the species &amp; published account</a:t>
            </a:r>
          </a:p>
          <a:p>
            <a:r>
              <a:rPr lang="en-GB" sz="2400" dirty="0"/>
              <a:t>Holotype, paratype, lectotype….</a:t>
            </a:r>
          </a:p>
          <a:p>
            <a:endParaRPr lang="en-GB" sz="2400" dirty="0"/>
          </a:p>
          <a:p>
            <a:r>
              <a:rPr lang="en-GB" sz="2400" dirty="0"/>
              <a:t>See AES guide to types: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https://www.amentsoc.org/insects/glossary/terms/type-specimen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5104FF-3A33-289D-1729-F1A1444D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2868" y="3429000"/>
            <a:ext cx="1468715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Image of Clerota mendeli beetle specimen ventral and dorsal side, with accompanying Locality, Identity and Holotype labels&#10;https://data.nhm.ac.uk/dataset/f9c0e719-032f-4ece-aec0-1c8bc199f057/resource/07555c45-ed3f-4178-83a4-dfa0144e35d2/record/160">
            <a:hlinkClick r:id="rId4"/>
            <a:extLst>
              <a:ext uri="{FF2B5EF4-FFF2-40B4-BE49-F238E27FC236}">
                <a16:creationId xmlns:a16="http://schemas.microsoft.com/office/drawing/2014/main" id="{10835ECD-E68A-5DDC-63FA-CE6C767948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4" t="2721" r="3108" b="1674"/>
          <a:stretch/>
        </p:blipFill>
        <p:spPr>
          <a:xfrm>
            <a:off x="7550264" y="126858"/>
            <a:ext cx="3687087" cy="49404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69F32B-E3F5-7007-02E2-E10D36E1A210}"/>
              </a:ext>
            </a:extLst>
          </p:cNvPr>
          <p:cNvSpPr/>
          <p:nvPr/>
        </p:nvSpPr>
        <p:spPr>
          <a:xfrm>
            <a:off x="7301380" y="5112042"/>
            <a:ext cx="4320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Legrand, J.-P. &amp; </a:t>
            </a:r>
            <a:r>
              <a:rPr lang="fr-FR" sz="1600" err="1">
                <a:latin typeface="Poppins" panose="00000500000000000000" pitchFamily="2" charset="0"/>
                <a:cs typeface="Poppins" panose="00000500000000000000" pitchFamily="2" charset="0"/>
              </a:rPr>
              <a:t>Chew</a:t>
            </a:r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600" err="1">
                <a:latin typeface="Poppins" panose="00000500000000000000" pitchFamily="2" charset="0"/>
                <a:cs typeface="Poppins" panose="00000500000000000000" pitchFamily="2" charset="0"/>
              </a:rPr>
              <a:t>Kea</a:t>
            </a:r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 Foo, S. (2010) Les </a:t>
            </a:r>
            <a:r>
              <a:rPr lang="fr-FR" sz="1600" err="1">
                <a:latin typeface="Poppins" panose="00000500000000000000" pitchFamily="2" charset="0"/>
                <a:cs typeface="Poppins" panose="00000500000000000000" pitchFamily="2" charset="0"/>
              </a:rPr>
              <a:t>Cetoniinae</a:t>
            </a:r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 du Sabah. </a:t>
            </a:r>
            <a:r>
              <a:rPr lang="fr-FR" sz="1600" i="1">
                <a:latin typeface="Poppins" panose="00000500000000000000" pitchFamily="2" charset="0"/>
                <a:cs typeface="Poppins" panose="00000500000000000000" pitchFamily="2" charset="0"/>
              </a:rPr>
              <a:t>Collection ex Natura (</a:t>
            </a:r>
            <a:r>
              <a:rPr lang="fr-FR" sz="1600" i="1" err="1">
                <a:latin typeface="Poppins" panose="00000500000000000000" pitchFamily="2" charset="0"/>
                <a:cs typeface="Poppins" panose="00000500000000000000" pitchFamily="2" charset="0"/>
              </a:rPr>
              <a:t>Magellanes</a:t>
            </a:r>
            <a:r>
              <a:rPr lang="fr-FR" sz="1600" i="1">
                <a:latin typeface="Poppins" panose="00000500000000000000" pitchFamily="2" charset="0"/>
                <a:cs typeface="Poppins" panose="00000500000000000000" pitchFamily="2" charset="0"/>
              </a:rPr>
              <a:t>), </a:t>
            </a:r>
            <a:r>
              <a:rPr lang="fr-FR" sz="1600">
                <a:latin typeface="Poppins" panose="00000500000000000000" pitchFamily="2" charset="0"/>
                <a:cs typeface="Poppins" panose="00000500000000000000" pitchFamily="2" charset="0"/>
              </a:rPr>
              <a:t>1, 1–127.</a:t>
            </a:r>
            <a:endParaRPr lang="en-GB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38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F22361-9F55-86DC-18FE-8B8A9616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Storing a Collection</a:t>
            </a:r>
          </a:p>
        </p:txBody>
      </p:sp>
      <p:pic>
        <p:nvPicPr>
          <p:cNvPr id="7" name="Picture 6" descr="A child holds a box of pinned insects">
            <a:extLst>
              <a:ext uri="{FF2B5EF4-FFF2-40B4-BE49-F238E27FC236}">
                <a16:creationId xmlns:a16="http://schemas.microsoft.com/office/drawing/2014/main" id="{2E58643F-2BF9-B438-2742-C3160320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5"/>
          <a:stretch/>
        </p:blipFill>
        <p:spPr>
          <a:xfrm>
            <a:off x="1468847" y="1625515"/>
            <a:ext cx="1298366" cy="1949808"/>
          </a:xfrm>
          <a:prstGeom prst="rect">
            <a:avLst/>
          </a:prstGeom>
        </p:spPr>
      </p:pic>
      <p:pic>
        <p:nvPicPr>
          <p:cNvPr id="8" name="Picture 2" descr="A drawer of insect specimens in unit trays">
            <a:extLst>
              <a:ext uri="{FF2B5EF4-FFF2-40B4-BE49-F238E27FC236}">
                <a16:creationId xmlns:a16="http://schemas.microsoft.com/office/drawing/2014/main" id="{71E91086-7ECC-78FE-B168-0B14138B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6" y="3781740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AC624-E360-204A-31A8-9E3E83A6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277" y="1825625"/>
            <a:ext cx="7698397" cy="4860203"/>
          </a:xfrm>
        </p:spPr>
        <p:txBody>
          <a:bodyPr/>
          <a:lstStyle/>
          <a:p>
            <a:r>
              <a:rPr lang="en-GB" sz="2400" b="1"/>
              <a:t>Containers</a:t>
            </a:r>
          </a:p>
          <a:p>
            <a:pPr marL="0" indent="0">
              <a:buNone/>
            </a:pPr>
            <a:r>
              <a:rPr lang="en-GB" sz="2400"/>
              <a:t>Boxes</a:t>
            </a:r>
          </a:p>
          <a:p>
            <a:pPr marL="0" indent="0">
              <a:buNone/>
            </a:pPr>
            <a:r>
              <a:rPr lang="en-GB" sz="2400"/>
              <a:t>Drawers</a:t>
            </a:r>
          </a:p>
          <a:p>
            <a:pPr marL="0" indent="0">
              <a:buNone/>
            </a:pPr>
            <a:r>
              <a:rPr lang="en-GB" sz="2400"/>
              <a:t>Cabinets</a:t>
            </a:r>
          </a:p>
          <a:p>
            <a:r>
              <a:rPr lang="en-GB" sz="2400" b="1"/>
              <a:t>Pest control</a:t>
            </a:r>
          </a:p>
          <a:p>
            <a:pPr marL="0" indent="0">
              <a:buNone/>
            </a:pPr>
            <a:r>
              <a:rPr lang="en-GB" sz="2400"/>
              <a:t>Sealed containers</a:t>
            </a:r>
          </a:p>
          <a:p>
            <a:pPr marL="0" indent="0">
              <a:buNone/>
            </a:pPr>
            <a:r>
              <a:rPr lang="en-GB" sz="2400"/>
              <a:t>Temperature &amp; humidity control</a:t>
            </a:r>
          </a:p>
          <a:p>
            <a:pPr marL="0" indent="0">
              <a:buNone/>
            </a:pPr>
            <a:r>
              <a:rPr lang="en-GB" sz="2400"/>
              <a:t>Insecticide – ‘Constrain’</a:t>
            </a:r>
          </a:p>
          <a:p>
            <a:r>
              <a:rPr lang="en-GB" sz="2400"/>
              <a:t>See NATSCA </a:t>
            </a:r>
            <a:r>
              <a:rPr lang="en-GB" sz="2400">
                <a:hlinkClick r:id="rId6"/>
              </a:rPr>
              <a:t>guide</a:t>
            </a:r>
            <a:r>
              <a:rPr lang="en-GB" sz="2400"/>
              <a:t>, NHM pest </a:t>
            </a:r>
            <a:r>
              <a:rPr lang="en-GB" sz="2400">
                <a:hlinkClick r:id="rId7"/>
              </a:rPr>
              <a:t>guide</a:t>
            </a:r>
            <a:r>
              <a:rPr lang="en-GB" sz="2400"/>
              <a:t>.</a:t>
            </a:r>
          </a:p>
        </p:txBody>
      </p:sp>
      <p:pic>
        <p:nvPicPr>
          <p:cNvPr id="15" name="Picture 14" descr="A drawer of insect specimens, in front of an open cabinet.">
            <a:extLst>
              <a:ext uri="{FF2B5EF4-FFF2-40B4-BE49-F238E27FC236}">
                <a16:creationId xmlns:a16="http://schemas.microsoft.com/office/drawing/2014/main" id="{A4DA3075-E7F4-F06B-74CF-80F1851B3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3099" r="19087" b="4556"/>
          <a:stretch/>
        </p:blipFill>
        <p:spPr bwMode="auto">
          <a:xfrm>
            <a:off x="9631697" y="1418505"/>
            <a:ext cx="2432764" cy="45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41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E3DE52-32D9-6D50-F4FD-8666C434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/>
              <a:t>Databasing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F349C-17BF-5B51-3955-1A5DE9D8E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6" y="1961913"/>
            <a:ext cx="11044164" cy="3998612"/>
          </a:xfrm>
        </p:spPr>
        <p:txBody>
          <a:bodyPr/>
          <a:lstStyle/>
          <a:p>
            <a:pPr marL="342900" indent="-342900"/>
            <a:r>
              <a:rPr lang="en-GB" sz="2400"/>
              <a:t>MS Excel spreadsheet</a:t>
            </a:r>
          </a:p>
          <a:p>
            <a:pPr marL="342900" indent="-342900"/>
            <a:r>
              <a:rPr lang="en-GB" sz="2400"/>
              <a:t>Emu database software </a:t>
            </a:r>
            <a:r>
              <a:rPr lang="en-GB" sz="2400">
                <a:hlinkClick r:id="rId3"/>
              </a:rPr>
              <a:t>emu.axiell.com </a:t>
            </a:r>
            <a:endParaRPr lang="en-GB" sz="2400"/>
          </a:p>
          <a:p>
            <a:pPr marL="342900" indent="-342900"/>
            <a:r>
              <a:rPr lang="en-GB" sz="2400"/>
              <a:t>Specify database software </a:t>
            </a:r>
            <a:r>
              <a:rPr lang="en-GB" sz="2400">
                <a:hlinkClick r:id="rId4"/>
              </a:rPr>
              <a:t>specifysoftware.org</a:t>
            </a:r>
            <a:endParaRPr lang="en-GB" sz="2400"/>
          </a:p>
          <a:p>
            <a:pPr marL="0" indent="0">
              <a:buNone/>
            </a:pPr>
            <a:endParaRPr lang="en-GB" sz="2400"/>
          </a:p>
          <a:p>
            <a:pPr marL="342900" indent="-342900"/>
            <a:r>
              <a:rPr lang="en-GB" sz="2400"/>
              <a:t>Keeping records of your specimens is also important for the CBD’s Nagoya Protocol:</a:t>
            </a:r>
          </a:p>
          <a:p>
            <a:pPr marL="0" indent="0">
              <a:buNone/>
            </a:pPr>
            <a:r>
              <a:rPr lang="en-GB" sz="2400"/>
              <a:t>“on Access to Genetic Resources and the Fair and Equitable Sharing of Benefits Arising from their Utilization (ABS)”</a:t>
            </a:r>
          </a:p>
          <a:p>
            <a:pPr marL="0" indent="0">
              <a:buNone/>
            </a:pPr>
            <a:r>
              <a:rPr lang="en-GB" sz="2400">
                <a:hlinkClick r:id="rId5"/>
              </a:rPr>
              <a:t>https://www.cbd.int/abs/about/default.shtml/ </a:t>
            </a:r>
            <a:endParaRPr lang="en-GB" sz="2400"/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33789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E9E736-AA5E-9BFD-25DB-D66EBEDA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38106"/>
            <a:ext cx="10419364" cy="962025"/>
          </a:xfrm>
        </p:spPr>
        <p:txBody>
          <a:bodyPr/>
          <a:lstStyle/>
          <a:p>
            <a:r>
              <a:rPr lang="en-GB" sz="5400"/>
              <a:t>Digitising</a:t>
            </a:r>
            <a:endParaRPr lang="en-US" sz="5400"/>
          </a:p>
        </p:txBody>
      </p:sp>
      <p:pic>
        <p:nvPicPr>
          <p:cNvPr id="9" name="Picture 8" descr="A digitised Bombus hypnorum specimen at Natural History Museum Lonndon">
            <a:hlinkClick r:id="rId3"/>
            <a:extLst>
              <a:ext uri="{FF2B5EF4-FFF2-40B4-BE49-F238E27FC236}">
                <a16:creationId xmlns:a16="http://schemas.microsoft.com/office/drawing/2014/main" id="{E9592A2F-8CDD-7AF8-B980-DBA52BD35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0"/>
          <a:stretch/>
        </p:blipFill>
        <p:spPr>
          <a:xfrm>
            <a:off x="0" y="1504783"/>
            <a:ext cx="12192000" cy="60985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CDBFE2-C36E-5F79-8B18-8864F7422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234" y="5329092"/>
            <a:ext cx="2758966" cy="1292425"/>
          </a:xfrm>
          <a:solidFill>
            <a:schemeClr val="tx1"/>
          </a:solidFill>
        </p:spPr>
        <p:txBody>
          <a:bodyPr lIns="36000" tIns="36000" rIns="36000" bIns="36000">
            <a:normAutofit fontScale="92500"/>
          </a:bodyPr>
          <a:lstStyle/>
          <a:p>
            <a:pPr marL="0" indent="0" algn="ctr">
              <a:buNone/>
            </a:pPr>
            <a:r>
              <a:rPr lang="en-GB"/>
              <a:t>Remove labels &amp; take SLR stacked images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366861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BEA2-C41A-984C-A2BB-CABED04D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prepare specimens?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1C59EB-221B-6846-BE50-A486F70FC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Museum drawer of pinned butterfly specimens">
            <a:extLst>
              <a:ext uri="{FF2B5EF4-FFF2-40B4-BE49-F238E27FC236}">
                <a16:creationId xmlns:a16="http://schemas.microsoft.com/office/drawing/2014/main" id="{2810C2CB-7EB8-73C6-0DFD-6836990C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13"/>
            <a:ext cx="12191999" cy="812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21463F-FA95-0C20-FE05-32D9E9232ECB}"/>
              </a:ext>
            </a:extLst>
          </p:cNvPr>
          <p:cNvSpPr txBox="1">
            <a:spLocks/>
          </p:cNvSpPr>
          <p:nvPr/>
        </p:nvSpPr>
        <p:spPr>
          <a:xfrm>
            <a:off x="7918938" y="2254117"/>
            <a:ext cx="2123697" cy="1143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r>
              <a:rPr lang="en-GB" sz="5400" b="1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8951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6F3321-BCA6-254D-F59F-ADDC57D3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/>
              <a:t>Angled Label Image Capture and Extraction (ALICE)</a:t>
            </a:r>
            <a:br>
              <a:rPr lang="en-US" sz="5400"/>
            </a:br>
            <a:endParaRPr lang="en-GB" sz="5400"/>
          </a:p>
        </p:txBody>
      </p:sp>
      <p:pic>
        <p:nvPicPr>
          <p:cNvPr id="8" name="Picture 7" descr="The ALICE system with hexagonal lightbox with six static DSLR cameras that are focused on a centralised spot.">
            <a:hlinkClick r:id="rId3"/>
            <a:extLst>
              <a:ext uri="{FF2B5EF4-FFF2-40B4-BE49-F238E27FC236}">
                <a16:creationId xmlns:a16="http://schemas.microsoft.com/office/drawing/2014/main" id="{3012B26F-F961-801A-CDE6-95792E64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9" y="1766450"/>
            <a:ext cx="7236341" cy="41764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92B4E-639D-D393-75C2-CA35AEDB4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2753" y="1825625"/>
            <a:ext cx="4355077" cy="3998612"/>
          </a:xfrm>
        </p:spPr>
        <p:txBody>
          <a:bodyPr/>
          <a:lstStyle/>
          <a:p>
            <a:pPr marL="342900" indent="-342900"/>
            <a:r>
              <a:rPr lang="en-GB" sz="2400"/>
              <a:t>Newer method for digitisation</a:t>
            </a:r>
          </a:p>
          <a:p>
            <a:pPr marL="342900" indent="-342900"/>
            <a:r>
              <a:rPr lang="en-GB" sz="2400"/>
              <a:t>Multiple cameras take synchronised images</a:t>
            </a:r>
          </a:p>
          <a:p>
            <a:pPr marL="342900" indent="-342900"/>
            <a:r>
              <a:rPr lang="en-GB" sz="2400"/>
              <a:t>Developed at NHM London.</a:t>
            </a:r>
          </a:p>
          <a:p>
            <a:pPr marL="342900" indent="-342900"/>
            <a:r>
              <a:rPr lang="en-GB" sz="2400"/>
              <a:t>More about NHM </a:t>
            </a:r>
            <a:r>
              <a:rPr lang="en-GB" sz="2400">
                <a:hlinkClick r:id="rId3"/>
              </a:rPr>
              <a:t>Pinned Insect Digitisation</a:t>
            </a:r>
            <a:endParaRPr lang="en-GB" sz="2400"/>
          </a:p>
          <a:p>
            <a:pPr marL="342900" indent="-342900"/>
            <a:r>
              <a:rPr lang="en-GB" sz="2400"/>
              <a:t>ALICE development </a:t>
            </a:r>
            <a:r>
              <a:rPr lang="en-GB" sz="2400">
                <a:hlinkClick r:id="rId5"/>
              </a:rPr>
              <a:t>publication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24520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A29B-5AE2-CD84-3A17-0D7C527C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28663"/>
            <a:ext cx="10419364" cy="962025"/>
          </a:xfrm>
        </p:spPr>
        <p:txBody>
          <a:bodyPr/>
          <a:lstStyle/>
          <a:p>
            <a:r>
              <a:rPr lang="en-GB" sz="5400"/>
              <a:t>More on specimen digitisation</a:t>
            </a:r>
            <a:endParaRPr lang="en-US" sz="5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510B18-3D3A-C7A7-CF57-D55488FF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66450"/>
            <a:ext cx="11322504" cy="3918435"/>
          </a:xfrm>
        </p:spPr>
        <p:txBody>
          <a:bodyPr/>
          <a:lstStyle/>
          <a:p>
            <a:pPr marL="342900" indent="-342900"/>
            <a:r>
              <a:rPr lang="en-GB" sz="2400"/>
              <a:t>View the collection at NHM Data portal </a:t>
            </a:r>
            <a:r>
              <a:rPr lang="en-GB" sz="2400">
                <a:hlinkClick r:id="rId3"/>
              </a:rPr>
              <a:t>data.nhm.ac.uk</a:t>
            </a:r>
          </a:p>
          <a:p>
            <a:pPr marL="342900" indent="-342900"/>
            <a:r>
              <a:rPr lang="en-GB" sz="2400"/>
              <a:t>Follow the digitisation team on twitter/</a:t>
            </a:r>
            <a:r>
              <a:rPr lang="en-GB" sz="2400" err="1"/>
              <a:t>instagram</a:t>
            </a:r>
            <a:r>
              <a:rPr lang="en-GB" sz="2400"/>
              <a:t> @NHM_Digitise</a:t>
            </a:r>
          </a:p>
          <a:p>
            <a:pPr marL="342900" indent="-342900"/>
            <a:r>
              <a:rPr lang="en-GB" sz="2400"/>
              <a:t>See the </a:t>
            </a:r>
            <a:r>
              <a:rPr lang="en-GB" sz="2400">
                <a:hlinkClick r:id="rId4"/>
              </a:rPr>
              <a:t>Evolve magazine article</a:t>
            </a:r>
            <a:r>
              <a:rPr lang="en-GB" sz="2400"/>
              <a:t> on digitisation.</a:t>
            </a:r>
          </a:p>
          <a:p>
            <a:pPr marL="342900" indent="-342900"/>
            <a:endParaRPr lang="en-GB" sz="2400"/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NHM is part of the wider European DISSCO project (Distributed System of Scientific Collections)  </a:t>
            </a:r>
            <a:r>
              <a:rPr lang="en-GB" sz="2400">
                <a:latin typeface="Poppins"/>
                <a:cs typeface="Poppins"/>
                <a:hlinkClick r:id="rId5"/>
              </a:rPr>
              <a:t>www.dissco.eu</a:t>
            </a:r>
            <a:endParaRPr lang="en-GB" sz="2400">
              <a:latin typeface="Poppins"/>
              <a:cs typeface="Poppins"/>
            </a:endParaRPr>
          </a:p>
          <a:p>
            <a:pPr marL="342900" indent="-342900"/>
            <a:endParaRPr lang="en-GB" sz="2400"/>
          </a:p>
          <a:p>
            <a:pPr marL="342900" indent="-342900"/>
            <a:r>
              <a:rPr lang="en-GB" sz="2400"/>
              <a:t>The ECN have an online course on digitising collections ‘</a:t>
            </a:r>
            <a:r>
              <a:rPr lang="en-GB" sz="2400" err="1"/>
              <a:t>BugFlow</a:t>
            </a:r>
            <a:r>
              <a:rPr lang="en-GB" sz="2400"/>
              <a:t>’ </a:t>
            </a:r>
            <a:r>
              <a:rPr lang="en-GB" sz="2400">
                <a:latin typeface="Poppins"/>
                <a:cs typeface="Poppins"/>
                <a:hlinkClick r:id="rId6"/>
              </a:rPr>
              <a:t>entcollnet.github.io/</a:t>
            </a:r>
            <a:r>
              <a:rPr lang="en-GB" sz="2400" err="1">
                <a:latin typeface="Poppins"/>
                <a:cs typeface="Poppins"/>
                <a:hlinkClick r:id="rId6"/>
              </a:rPr>
              <a:t>BugFlow</a:t>
            </a:r>
            <a:r>
              <a:rPr lang="en-GB" sz="2400">
                <a:latin typeface="Poppins"/>
                <a:cs typeface="Poppins"/>
                <a:hlinkClick r:id="rId6"/>
              </a:rPr>
              <a:t>/ </a:t>
            </a:r>
            <a:endParaRPr lang="en-GB" sz="240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09171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96E4-35AA-E438-B1B4-C596FA5C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Recording insect species</a:t>
            </a:r>
            <a:endParaRPr lang="en-GB" sz="5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965DEE-4EEB-2D66-D2B2-DCD9D0C3D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E946A0-F238-BE52-78D7-65166FAB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72633"/>
            <a:ext cx="7213641" cy="6744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400" dirty="0"/>
              <a:t>What, where &amp; when?</a:t>
            </a:r>
          </a:p>
          <a:p>
            <a:r>
              <a:rPr lang="en-GB" sz="2400" dirty="0"/>
              <a:t>Best way is with smartphone app </a:t>
            </a:r>
            <a:r>
              <a:rPr lang="en-GB" sz="240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iRecord</a:t>
            </a:r>
            <a:endParaRPr lang="en-GB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400" dirty="0"/>
              <a:t>   (</a:t>
            </a:r>
            <a:r>
              <a:rPr lang="en-GB" sz="2400" dirty="0" err="1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iNaturalist</a:t>
            </a:r>
            <a:r>
              <a:rPr lang="en-GB" sz="2400" dirty="0"/>
              <a:t> used abroad)</a:t>
            </a:r>
          </a:p>
          <a:p>
            <a:r>
              <a:rPr lang="en-GB" sz="2400" dirty="0">
                <a:latin typeface="Poppins"/>
                <a:cs typeface="Poppins"/>
              </a:rPr>
              <a:t>Citizen Science projects e.g. Big Wasp Survey, Flying Ant Survey</a:t>
            </a:r>
          </a:p>
          <a:p>
            <a:r>
              <a:rPr lang="en-GB" sz="2400" dirty="0"/>
              <a:t>Non-Native Species Secretariat alerts</a:t>
            </a:r>
          </a:p>
          <a:p>
            <a:r>
              <a:rPr lang="en-GB" sz="2400" dirty="0"/>
              <a:t>Quarantine (notifiable) pests (~ 30 species)</a:t>
            </a:r>
          </a:p>
          <a:p>
            <a:r>
              <a:rPr lang="en-GB" sz="2400" b="1" dirty="0">
                <a:latin typeface="Poppins"/>
                <a:cs typeface="Poppins"/>
              </a:rPr>
              <a:t>Preserved &amp; labelled insects are evidence for biological records</a:t>
            </a:r>
          </a:p>
        </p:txBody>
      </p:sp>
      <p:pic>
        <p:nvPicPr>
          <p:cNvPr id="9" name="Picture 4" descr="iRecord logo">
            <a:hlinkClick r:id="rId3"/>
            <a:extLst>
              <a:ext uri="{FF2B5EF4-FFF2-40B4-BE49-F238E27FC236}">
                <a16:creationId xmlns:a16="http://schemas.microsoft.com/office/drawing/2014/main" id="{19309026-A9EB-BBED-EED4-8F2FAB17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17" y="728663"/>
            <a:ext cx="3589323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Vespa velutina">
            <a:hlinkClick r:id="rId6"/>
            <a:extLst>
              <a:ext uri="{FF2B5EF4-FFF2-40B4-BE49-F238E27FC236}">
                <a16:creationId xmlns:a16="http://schemas.microsoft.com/office/drawing/2014/main" id="{9C399E3C-6D2C-65F1-C0EC-899E56868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320" y="2954542"/>
            <a:ext cx="2631554" cy="29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37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odive">
            <a:extLst>
              <a:ext uri="{FF2B5EF4-FFF2-40B4-BE49-F238E27FC236}">
                <a16:creationId xmlns:a16="http://schemas.microsoft.com/office/drawing/2014/main" id="{50ACADEC-553A-445D-6334-73BAC7E1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3813" y="422550"/>
            <a:ext cx="7608859" cy="5968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36CF5-3F54-9636-D601-557C9CD9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362075"/>
            <a:ext cx="4269965" cy="962025"/>
          </a:xfrm>
        </p:spPr>
        <p:txBody>
          <a:bodyPr/>
          <a:lstStyle/>
          <a:p>
            <a:r>
              <a:rPr lang="en-GB" sz="5400"/>
              <a:t>Within the Biodiversity knowledge graph</a:t>
            </a:r>
          </a:p>
        </p:txBody>
      </p:sp>
      <p:sp>
        <p:nvSpPr>
          <p:cNvPr id="3" name="Content Placeholder 2" descr="From Page R (2016) Towards a biodiversity knowledge graph">
            <a:extLst>
              <a:ext uri="{FF2B5EF4-FFF2-40B4-BE49-F238E27FC236}">
                <a16:creationId xmlns:a16="http://schemas.microsoft.com/office/drawing/2014/main" id="{98C1BE57-1898-8F4E-B36F-B0AF28F6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4550156"/>
            <a:ext cx="3355565" cy="632440"/>
          </a:xfrm>
        </p:spPr>
        <p:txBody>
          <a:bodyPr/>
          <a:lstStyle/>
          <a:p>
            <a:r>
              <a:rPr lang="en-US" dirty="0"/>
              <a:t>From Page R (2016) Towards a biodiversity knowledge graph. Research Ideas and Outcomes 2: e8767.              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10.3897/rio.2.e8767  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1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5CE7F5-EF58-1CB4-D452-924EA65E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Further information</a:t>
            </a:r>
            <a:br>
              <a:rPr lang="en-US" sz="5400"/>
            </a:br>
            <a:r>
              <a:rPr lang="en-US" sz="5400"/>
              <a:t>(pinning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1C728-0A3F-B027-D99E-387047D82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9090"/>
            <a:ext cx="10801349" cy="4303713"/>
          </a:xfrm>
        </p:spPr>
        <p:txBody>
          <a:bodyPr/>
          <a:lstStyle/>
          <a:p>
            <a:r>
              <a:rPr lang="en-GB" dirty="0">
                <a:latin typeface="Poppins"/>
                <a:cs typeface="Poppins"/>
              </a:rPr>
              <a:t>Advice for each order:   </a:t>
            </a:r>
            <a:r>
              <a:rPr lang="en-GB" dirty="0" err="1">
                <a:latin typeface="Poppins"/>
                <a:cs typeface="Poppins"/>
              </a:rPr>
              <a:t>Gullan</a:t>
            </a:r>
            <a:r>
              <a:rPr lang="en-GB" dirty="0">
                <a:latin typeface="Poppins"/>
                <a:cs typeface="Poppins"/>
              </a:rPr>
              <a:t>, PJ &amp; Cranston PS (2010) The Insects. Pg 447-456</a:t>
            </a:r>
          </a:p>
          <a:p>
            <a:r>
              <a:rPr lang="en-GB" dirty="0"/>
              <a:t>Cooter, J &amp; Barclay, MVL (2006) A </a:t>
            </a:r>
            <a:r>
              <a:rPr lang="en-GB" dirty="0" err="1"/>
              <a:t>Coleopterist’s</a:t>
            </a:r>
            <a:r>
              <a:rPr lang="en-GB" dirty="0"/>
              <a:t> Handbook. Pg 315-336</a:t>
            </a:r>
          </a:p>
          <a:p>
            <a:r>
              <a:rPr lang="en-GB" dirty="0"/>
              <a:t>Chandler, P (2010) A </a:t>
            </a:r>
            <a:r>
              <a:rPr lang="en-GB" dirty="0" err="1"/>
              <a:t>Dipterist’s</a:t>
            </a:r>
            <a:r>
              <a:rPr lang="en-GB" dirty="0"/>
              <a:t> Handbook. Pg 81-95</a:t>
            </a:r>
          </a:p>
          <a:p>
            <a:r>
              <a:rPr lang="en-GB" dirty="0"/>
              <a:t>Betts, C (1986) The Hymenopterist’s Handbook. Pg 136 – 139</a:t>
            </a:r>
          </a:p>
          <a:p>
            <a:r>
              <a:rPr lang="en-GB" dirty="0"/>
              <a:t>Hymenoptera course </a:t>
            </a:r>
            <a:r>
              <a:rPr lang="en-GB" dirty="0">
                <a:hlinkClick r:id="rId3"/>
              </a:rPr>
              <a:t>http://hymcourse.org/default.asp?action=Show_Archive</a:t>
            </a:r>
            <a:endParaRPr lang="en-GB" dirty="0"/>
          </a:p>
          <a:p>
            <a:r>
              <a:rPr lang="en-GB" dirty="0"/>
              <a:t>Great set of videos from UC Davis Entomology part 1 - 11: </a:t>
            </a:r>
            <a:r>
              <a:rPr lang="en-GB" dirty="0">
                <a:hlinkClick r:id="rId4"/>
              </a:rPr>
              <a:t>https://www.youtube.com/watch?v=mTKNiyi3CJE&amp;list=ULEateTII2e6Y&amp;index=2</a:t>
            </a:r>
            <a:endParaRPr lang="en-GB" dirty="0"/>
          </a:p>
          <a:p>
            <a:r>
              <a:rPr lang="en-GB" dirty="0"/>
              <a:t>Pinning step by step</a:t>
            </a:r>
          </a:p>
          <a:p>
            <a:pPr marL="0" indent="0">
              <a:buNone/>
            </a:pPr>
            <a:r>
              <a:rPr lang="en-GB" dirty="0">
                <a:latin typeface="Poppins"/>
                <a:cs typeface="Poppins"/>
              </a:rPr>
              <a:t>   </a:t>
            </a:r>
            <a:r>
              <a:rPr lang="en-GB" dirty="0">
                <a:latin typeface="Poppins"/>
                <a:cs typeface="Poppins"/>
                <a:hlinkClick r:id="rId5"/>
              </a:rPr>
              <a:t>http://www.insectcompany.com/main/howto.shtml</a:t>
            </a:r>
            <a:endParaRPr lang="en-GB" dirty="0">
              <a:latin typeface="Poppins"/>
              <a:cs typeface="Poppins"/>
            </a:endParaRPr>
          </a:p>
          <a:p>
            <a:r>
              <a:rPr lang="en-GB" dirty="0">
                <a:latin typeface="Poppins"/>
                <a:cs typeface="Poppins"/>
              </a:rPr>
              <a:t>Free guide from </a:t>
            </a:r>
            <a:r>
              <a:rPr lang="en-GB" dirty="0" err="1">
                <a:latin typeface="Poppins"/>
                <a:cs typeface="Poppins"/>
              </a:rPr>
              <a:t>Hillery</a:t>
            </a:r>
            <a:r>
              <a:rPr lang="en-GB" dirty="0">
                <a:latin typeface="Poppins"/>
                <a:cs typeface="Poppins"/>
              </a:rPr>
              <a:t> Warner at NHM – see </a:t>
            </a:r>
            <a:r>
              <a:rPr lang="en-GB" dirty="0">
                <a:latin typeface="Poppins"/>
                <a:cs typeface="Poppins"/>
                <a:hlinkClick r:id="rId6"/>
              </a:rPr>
              <a:t>pdf</a:t>
            </a:r>
            <a:endParaRPr lang="en-GB" dirty="0">
              <a:latin typeface="Poppins"/>
              <a:cs typeface="Poppin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4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936C5-2170-5373-F636-EED69F32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Further information</a:t>
            </a:r>
            <a:br>
              <a:rPr lang="en-US" sz="5400"/>
            </a:br>
            <a:r>
              <a:rPr lang="en-US" sz="5400"/>
              <a:t>(slide mounting)</a:t>
            </a:r>
            <a:endParaRPr lang="en-GB" sz="5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3D2A61-9B2E-508A-8CF7-5A58C298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4FF330A-D8A7-527A-03C2-C9864F5B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856140"/>
            <a:ext cx="11354246" cy="6744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Brown, P. A. (1997). A Review of Techniques Used in the Preparation, Curation and Conservation of Microscope Slides at the Natural History Museum, London. The Biology Curator, 10 ‐  Supplement, 1 ‐ 4. </a:t>
            </a:r>
            <a:r>
              <a:rPr lang="en-GB">
                <a:hlinkClick r:id="rId3"/>
              </a:rPr>
              <a:t>http://www.natsca.org/article/455</a:t>
            </a:r>
            <a:endParaRPr lang="en-GB"/>
          </a:p>
          <a:p>
            <a:r>
              <a:rPr lang="en-GB"/>
              <a:t>Brown, P. A., Boise, E. D. (2005). Procedures for Preparation and Conservation of Whole Insect Permanent Microscope Slide Mounts within the Department of Entomology, The Natural History Museum, London. </a:t>
            </a:r>
            <a:r>
              <a:rPr lang="en-GB" err="1"/>
              <a:t>NatSCA</a:t>
            </a:r>
            <a:r>
              <a:rPr lang="en-GB"/>
              <a:t> News, Issue 5, 25 ‐ 30. </a:t>
            </a:r>
            <a:r>
              <a:rPr lang="en-GB" b="0" i="0" u="none" strike="noStrike">
                <a:solidFill>
                  <a:srgbClr val="6699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https://www.natsca.org/node/303</a:t>
            </a:r>
            <a:endParaRPr lang="en-GB" b="0" i="0" u="none" strike="noStrike">
              <a:solidFill>
                <a:srgbClr val="6699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/>
              <a:t>Barbosa, P; Berry, DL &amp; Kary, CS (2015) Insect Histology: practical laboratory techniques.</a:t>
            </a:r>
          </a:p>
          <a:p>
            <a:r>
              <a:rPr lang="en-GB">
                <a:latin typeface="Poppins"/>
                <a:cs typeface="Poppins"/>
              </a:rPr>
              <a:t>Chick, A (2016) Insect Microscopy</a:t>
            </a:r>
          </a:p>
          <a:p>
            <a:r>
              <a:rPr lang="en-GB"/>
              <a:t>Neuhaus, B; Schmid, T; Riedel, J (2017) Collection management and study of microscope slides: Storage, profiling, deterioration, restoration procedures, and general recommendations Zootaxa 4322 (1): 001–173  </a:t>
            </a:r>
            <a:r>
              <a:rPr lang="en-GB">
                <a:hlinkClick r:id="rId5"/>
              </a:rPr>
              <a:t>https://biotaxa.org/Zootaxa/article/view/zootaxa.4322.1.1</a:t>
            </a:r>
            <a:endParaRPr lang="en-GB"/>
          </a:p>
          <a:p>
            <a:r>
              <a:rPr lang="en-GB" err="1"/>
              <a:t>Quekett</a:t>
            </a:r>
            <a:r>
              <a:rPr lang="en-GB"/>
              <a:t> Microscopical Club </a:t>
            </a:r>
            <a:r>
              <a:rPr lang="en-GB">
                <a:hlinkClick r:id="rId6"/>
              </a:rPr>
              <a:t>www.quekett.org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34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24C737-41EB-9440-5B55-7DCEEA32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801349" cy="962025"/>
          </a:xfrm>
        </p:spPr>
        <p:txBody>
          <a:bodyPr/>
          <a:lstStyle/>
          <a:p>
            <a:r>
              <a:rPr lang="en-US" sz="5400"/>
              <a:t>Further information</a:t>
            </a:r>
            <a:br>
              <a:rPr lang="en-US" sz="5400"/>
            </a:br>
            <a:r>
              <a:rPr lang="en-US" sz="5400"/>
              <a:t>(equipment &amp; people)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6DB0-87F4-4305-C3DE-50596F929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136449"/>
            <a:ext cx="10801349" cy="3992889"/>
          </a:xfrm>
        </p:spPr>
        <p:txBody>
          <a:bodyPr/>
          <a:lstStyle/>
          <a:p>
            <a:r>
              <a:rPr lang="en-GB"/>
              <a:t>Collecting equipment </a:t>
            </a:r>
            <a:r>
              <a:rPr lang="en-GB">
                <a:hlinkClick r:id="rId3"/>
              </a:rPr>
              <a:t>www.nhbs.com</a:t>
            </a:r>
            <a:endParaRPr lang="en-GB"/>
          </a:p>
          <a:p>
            <a:r>
              <a:rPr lang="en-GB"/>
              <a:t>Pinning equipment </a:t>
            </a:r>
            <a:r>
              <a:rPr lang="en-GB">
                <a:hlinkClick r:id="rId4"/>
              </a:rPr>
              <a:t>www.watdon.co.uk</a:t>
            </a:r>
            <a:endParaRPr lang="en-GB"/>
          </a:p>
          <a:p>
            <a:r>
              <a:rPr lang="en-GB"/>
              <a:t>Cheaper but longer delivery: </a:t>
            </a:r>
            <a:r>
              <a:rPr lang="en-GB">
                <a:hlinkClick r:id="rId5"/>
              </a:rPr>
              <a:t>www.entosphinx.cz/en</a:t>
            </a:r>
            <a:endParaRPr lang="en-GB"/>
          </a:p>
          <a:p>
            <a:r>
              <a:rPr lang="en-GB"/>
              <a:t>Recent collection management book:</a:t>
            </a:r>
          </a:p>
          <a:p>
            <a:pPr marL="0" indent="0">
              <a:buNone/>
            </a:pPr>
            <a:r>
              <a:rPr lang="en-GB"/>
              <a:t>Huxley, R; </a:t>
            </a:r>
            <a:r>
              <a:rPr lang="en-GB" err="1"/>
              <a:t>Quaisser</a:t>
            </a:r>
            <a:r>
              <a:rPr lang="en-GB"/>
              <a:t>, C; Butler, CR &amp; Dekker, RWRJ (2020) Managing Natural Science Collections: A Guide to Strategy, Planning and Resourcing.  Routledge.</a:t>
            </a:r>
          </a:p>
          <a:p>
            <a:r>
              <a:rPr lang="en-GB"/>
              <a:t>Overall preservation book:</a:t>
            </a:r>
          </a:p>
          <a:p>
            <a:pPr marL="0" indent="0">
              <a:buNone/>
            </a:pPr>
            <a:r>
              <a:rPr lang="en-GB" err="1"/>
              <a:t>Schorn</a:t>
            </a:r>
            <a:r>
              <a:rPr lang="en-GB"/>
              <a:t>, S (2021) Specimen-making and Preservation of Invertebrates. Edition </a:t>
            </a:r>
            <a:r>
              <a:rPr lang="en-GB" err="1"/>
              <a:t>Chimaira</a:t>
            </a:r>
            <a:r>
              <a:rPr lang="en-GB"/>
              <a:t>. (£14.99 at </a:t>
            </a:r>
            <a:r>
              <a:rPr lang="en-GB">
                <a:hlinkClick r:id="rId6"/>
              </a:rPr>
              <a:t>NHBS</a:t>
            </a:r>
            <a:r>
              <a:rPr lang="en-GB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202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5243C-3C7D-EAF2-25AC-BE7D6595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great infographic…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8253FD5-E8FE-3A35-1212-0A219CE747BE}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r>
              <a:rPr lang="en-GB"/>
              <a:t>Infographic on museum collections</a:t>
            </a:r>
          </a:p>
        </p:txBody>
      </p:sp>
      <p:pic>
        <p:nvPicPr>
          <p:cNvPr id="8" name="Picture 7" descr="Infographic about 'Why Do Museum Collections Matter?' by Jill Oberski&#10;https://ucanr.edu/blogs/blogcore/postdetail.cfm?postnum=44236">
            <a:hlinkClick r:id="rId3"/>
            <a:extLst>
              <a:ext uri="{FF2B5EF4-FFF2-40B4-BE49-F238E27FC236}">
                <a16:creationId xmlns:a16="http://schemas.microsoft.com/office/drawing/2014/main" id="{8AD40BFE-10F7-87E7-41CD-3062CF7AA2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3081"/>
            <a:ext cx="10855564" cy="610625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906E887-2D9C-3B15-9853-44BDED99FF19}"/>
              </a:ext>
            </a:extLst>
          </p:cNvPr>
          <p:cNvSpPr txBox="1">
            <a:spLocks/>
          </p:cNvSpPr>
          <p:nvPr/>
        </p:nvSpPr>
        <p:spPr>
          <a:xfrm>
            <a:off x="0" y="6332758"/>
            <a:ext cx="12191999" cy="67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/>
              <a:t>By Jill </a:t>
            </a:r>
            <a:r>
              <a:rPr lang="en-GB" sz="1800" err="1"/>
              <a:t>Oberski</a:t>
            </a:r>
            <a:r>
              <a:rPr lang="en-GB" sz="1800"/>
              <a:t> in November 2020, for the Entomological Society of America annual conference</a:t>
            </a:r>
          </a:p>
        </p:txBody>
      </p:sp>
    </p:spTree>
    <p:extLst>
      <p:ext uri="{BB962C8B-B14F-4D97-AF65-F5344CB8AC3E}">
        <p14:creationId xmlns:p14="http://schemas.microsoft.com/office/powerpoint/2010/main" val="345796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2499345-8CA0-762B-DF14-AAEF9B86A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03492" y="728663"/>
            <a:ext cx="5993182" cy="962025"/>
          </a:xfrm>
        </p:spPr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023793-DF62-42E0-8130-2042BA24E2AE}"/>
              </a:ext>
            </a:extLst>
          </p:cNvPr>
          <p:cNvSpPr txBox="1">
            <a:spLocks/>
          </p:cNvSpPr>
          <p:nvPr/>
        </p:nvSpPr>
        <p:spPr>
          <a:xfrm>
            <a:off x="695326" y="3895594"/>
            <a:ext cx="5181040" cy="13622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/>
              <a:t>Francisca Sconce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0BF9A6-719C-594A-A8D8-27CD458C351B}"/>
              </a:ext>
            </a:extLst>
          </p:cNvPr>
          <p:cNvSpPr txBox="1">
            <a:spLocks/>
          </p:cNvSpPr>
          <p:nvPr/>
        </p:nvSpPr>
        <p:spPr>
          <a:xfrm>
            <a:off x="7219949" y="3845254"/>
            <a:ext cx="4276725" cy="13620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>
                <a:latin typeface="Poppins"/>
                <a:cs typeface="Poppins"/>
                <a:hlinkClick r:id="rId3"/>
              </a:rPr>
              <a:t>fran@royensoc.co.uk</a:t>
            </a:r>
            <a:r>
              <a:rPr lang="en-US" sz="2400">
                <a:latin typeface="Poppins"/>
                <a:cs typeface="Poppins"/>
              </a:rPr>
              <a:t> </a:t>
            </a:r>
            <a:endParaRPr lang="en-US" sz="240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/>
              <a:t>@FranciscaSconce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www.royensoc.co.uk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174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5E9B0B-818A-C857-4EE8-62AD712C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1065266" cy="1096962"/>
          </a:xfrm>
        </p:spPr>
        <p:txBody>
          <a:bodyPr/>
          <a:lstStyle/>
          <a:p>
            <a:pPr rtl="0" eaLnBrk="1" latinLnBrk="0" hangingPunct="1"/>
            <a:r>
              <a:rPr lang="en-GB" sz="5400" kern="1200">
                <a:solidFill>
                  <a:schemeClr val="bg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Why? It doesn’t just look pretty!</a:t>
            </a:r>
            <a:endParaRPr lang="en-GB" sz="5400">
              <a:solidFill>
                <a:schemeClr val="bg2"/>
              </a:solidFill>
              <a:effectLst/>
            </a:endParaRPr>
          </a:p>
        </p:txBody>
      </p:sp>
      <p:pic>
        <p:nvPicPr>
          <p:cNvPr id="5" name="Picture 4" descr="Museum drawer of pinned butterfly specimens">
            <a:extLst>
              <a:ext uri="{FF2B5EF4-FFF2-40B4-BE49-F238E27FC236}">
                <a16:creationId xmlns:a16="http://schemas.microsoft.com/office/drawing/2014/main" id="{7A31222F-9870-8B6C-FA76-1CC2C741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" y="2495813"/>
            <a:ext cx="4968551" cy="331236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232FA-C43B-8668-4C51-718347471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8088" y="2495813"/>
            <a:ext cx="7063007" cy="3549118"/>
          </a:xfrm>
        </p:spPr>
        <p:txBody>
          <a:bodyPr/>
          <a:lstStyle/>
          <a:p>
            <a:pPr marL="342900" indent="-342900"/>
            <a:r>
              <a:rPr lang="en-GB" sz="2400">
                <a:latin typeface="Poppins"/>
                <a:cs typeface="Poppins"/>
              </a:rPr>
              <a:t>Learn about insect anatomy &amp; taxonomy.</a:t>
            </a:r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Preserve an insect &amp; to identify it.</a:t>
            </a:r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Biological &amp; </a:t>
            </a:r>
            <a:r>
              <a:rPr lang="en-GB" sz="2400">
                <a:latin typeface="Poppins"/>
                <a:cs typeface="Poppins"/>
                <a:hlinkClick r:id="rId4"/>
              </a:rPr>
              <a:t>genetic</a:t>
            </a:r>
            <a:r>
              <a:rPr lang="en-GB" sz="2400">
                <a:latin typeface="Poppins"/>
                <a:cs typeface="Poppins"/>
              </a:rPr>
              <a:t> record.</a:t>
            </a:r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Environmental DNA (</a:t>
            </a:r>
            <a:r>
              <a:rPr lang="en-GB" sz="2400">
                <a:latin typeface="Poppins"/>
                <a:cs typeface="Poppins"/>
                <a:hlinkClick r:id="rId5"/>
              </a:rPr>
              <a:t>eDNA</a:t>
            </a:r>
            <a:r>
              <a:rPr lang="en-GB" sz="2400">
                <a:latin typeface="Poppins"/>
                <a:cs typeface="Poppins"/>
              </a:rPr>
              <a:t>).</a:t>
            </a:r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Intraspecific variation.</a:t>
            </a:r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See JCCBI codes for collecting </a:t>
            </a:r>
            <a:r>
              <a:rPr lang="en-GB" sz="2400">
                <a:solidFill>
                  <a:schemeClr val="accent1"/>
                </a:solidFill>
                <a:latin typeface="Poppins"/>
                <a:cs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2002,</a:t>
            </a:r>
            <a:r>
              <a:rPr lang="en-GB" sz="2400">
                <a:solidFill>
                  <a:schemeClr val="accent1"/>
                </a:solidFill>
                <a:latin typeface="Poppins"/>
                <a:cs typeface="Poppins"/>
              </a:rPr>
              <a:t> </a:t>
            </a:r>
            <a:r>
              <a:rPr lang="en-GB" sz="2400">
                <a:solidFill>
                  <a:schemeClr val="accent1"/>
                </a:solidFill>
                <a:latin typeface="Poppins"/>
                <a:cs typeface="Poppi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2010,</a:t>
            </a:r>
            <a:r>
              <a:rPr lang="en-GB" sz="2400">
                <a:solidFill>
                  <a:schemeClr val="accent1"/>
                </a:solidFill>
                <a:latin typeface="Poppins"/>
                <a:cs typeface="Poppins"/>
              </a:rPr>
              <a:t> </a:t>
            </a:r>
            <a:r>
              <a:rPr lang="en-GB" sz="2400">
                <a:latin typeface="Poppins"/>
                <a:cs typeface="Poppins"/>
              </a:rPr>
              <a:t>&amp;  </a:t>
            </a:r>
            <a:r>
              <a:rPr lang="en-GB" sz="2400">
                <a:solidFill>
                  <a:srgbClr val="80DCA9"/>
                </a:solidFill>
                <a:latin typeface="Poppins"/>
                <a:cs typeface="Poppins"/>
              </a:rPr>
              <a:t>2014</a:t>
            </a:r>
            <a:endParaRPr lang="en-GB" sz="2400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8678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6C9D-4019-1676-C3FC-1F148000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28663"/>
            <a:ext cx="6604108" cy="962025"/>
          </a:xfrm>
        </p:spPr>
        <p:txBody>
          <a:bodyPr/>
          <a:lstStyle/>
          <a:p>
            <a:r>
              <a:rPr lang="en-GB" sz="5400"/>
              <a:t>UK Entomological Collections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DF58-B952-31F3-D994-1CFAC84D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2039366"/>
            <a:ext cx="6047764" cy="3918435"/>
          </a:xfrm>
        </p:spPr>
        <p:txBody>
          <a:bodyPr/>
          <a:lstStyle/>
          <a:p>
            <a:pPr marL="342900" indent="-342900"/>
            <a:r>
              <a:rPr lang="en-GB" sz="2400"/>
              <a:t>NHM, London          </a:t>
            </a:r>
          </a:p>
          <a:p>
            <a:pPr marL="0" indent="0">
              <a:buNone/>
            </a:pPr>
            <a:r>
              <a:rPr lang="en-GB" sz="2400"/>
              <a:t>34 million insects &amp; arachnids</a:t>
            </a:r>
          </a:p>
          <a:p>
            <a:pPr marL="342900" indent="-342900"/>
            <a:r>
              <a:rPr lang="en-GB" sz="2400"/>
              <a:t>OUMNH, Oxford</a:t>
            </a:r>
          </a:p>
          <a:p>
            <a:pPr marL="0" indent="0">
              <a:buNone/>
            </a:pPr>
            <a:r>
              <a:rPr lang="en-GB" sz="2400"/>
              <a:t>3.5 million specimens</a:t>
            </a:r>
          </a:p>
          <a:p>
            <a:pPr marL="342900" indent="-342900"/>
            <a:r>
              <a:rPr lang="en-GB" sz="2400"/>
              <a:t>Many smaller city &amp; county collections</a:t>
            </a:r>
          </a:p>
          <a:p>
            <a:pPr marL="342900" indent="-342900"/>
            <a:r>
              <a:rPr lang="en-GB" sz="2400"/>
              <a:t>Map is from </a:t>
            </a:r>
            <a:r>
              <a:rPr lang="en-GB" sz="2400">
                <a:hlinkClick r:id="rId3"/>
              </a:rPr>
              <a:t>NATSCA</a:t>
            </a:r>
            <a:endParaRPr lang="en-GB" sz="2400"/>
          </a:p>
        </p:txBody>
      </p:sp>
      <p:pic>
        <p:nvPicPr>
          <p:cNvPr id="8" name="Picture 7" descr="Google map via NATSCA of natural history Collections in the UK &amp; Ireland">
            <a:hlinkClick r:id="rId4"/>
            <a:extLst>
              <a:ext uri="{FF2B5EF4-FFF2-40B4-BE49-F238E27FC236}">
                <a16:creationId xmlns:a16="http://schemas.microsoft.com/office/drawing/2014/main" id="{ECDB9458-113C-2880-CA1F-DEFE7CB52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5"/>
          <a:stretch/>
        </p:blipFill>
        <p:spPr>
          <a:xfrm>
            <a:off x="6743090" y="-2"/>
            <a:ext cx="5448909" cy="61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28BF7-2D7D-4B43-00E8-8AFAEF0F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/>
              <a:t>Collection ‘Societies’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B41380-1331-FD33-3EEF-998AC04AF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130725"/>
            <a:ext cx="7954316" cy="3998612"/>
          </a:xfrm>
        </p:spPr>
        <p:txBody>
          <a:bodyPr/>
          <a:lstStyle/>
          <a:p>
            <a:pPr marL="342900" indent="-342900"/>
            <a:r>
              <a:rPr lang="en-GB" sz="2400"/>
              <a:t>Natural Sciences Collections Association (</a:t>
            </a:r>
            <a:r>
              <a:rPr lang="en-GB" sz="2400" err="1"/>
              <a:t>NatSCA</a:t>
            </a:r>
            <a:r>
              <a:rPr lang="en-GB" sz="2400"/>
              <a:t>) UK based </a:t>
            </a:r>
          </a:p>
          <a:p>
            <a:pPr marL="0" indent="0">
              <a:buNone/>
            </a:pPr>
            <a:r>
              <a:rPr lang="en-GB" sz="2400"/>
              <a:t>Includes Insect Collections Managers Group [</a:t>
            </a:r>
            <a:r>
              <a:rPr lang="en-GB" sz="2400">
                <a:hlinkClick r:id="rId3"/>
              </a:rPr>
              <a:t>ICMG</a:t>
            </a:r>
            <a:r>
              <a:rPr lang="en-GB" sz="2400"/>
              <a:t>]</a:t>
            </a:r>
          </a:p>
          <a:p>
            <a:pPr marL="0" indent="0">
              <a:buNone/>
            </a:pPr>
            <a:r>
              <a:rPr lang="en-GB" sz="2400">
                <a:hlinkClick r:id="rId4"/>
              </a:rPr>
              <a:t>www.natsca.org</a:t>
            </a:r>
            <a:endParaRPr lang="en-GB" sz="2400"/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Entomological Collections Network</a:t>
            </a:r>
            <a:endParaRPr lang="en-GB" sz="2400"/>
          </a:p>
          <a:p>
            <a:r>
              <a:rPr lang="en-GB" sz="2400"/>
              <a:t>(ECN) International</a:t>
            </a:r>
          </a:p>
          <a:p>
            <a:pPr marL="0" indent="0">
              <a:buNone/>
            </a:pPr>
            <a:r>
              <a:rPr lang="en-GB" sz="2400">
                <a:hlinkClick r:id="rId5"/>
              </a:rPr>
              <a:t>ecnweb.net</a:t>
            </a:r>
            <a:endParaRPr lang="en-GB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717D51-D51C-2C40-4FAA-ACD60751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6" y="728663"/>
            <a:ext cx="10419364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11" name="Picture 4" descr="Natural Sciences Collections Association&#10;logo">
            <a:hlinkClick r:id="rId6"/>
            <a:extLst>
              <a:ext uri="{FF2B5EF4-FFF2-40B4-BE49-F238E27FC236}">
                <a16:creationId xmlns:a16="http://schemas.microsoft.com/office/drawing/2014/main" id="{51729AE2-AE04-C4D8-3891-D42A2488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58" y="1600201"/>
            <a:ext cx="2362200" cy="164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ntomological Collections Network logo">
            <a:hlinkClick r:id="rId5"/>
            <a:extLst>
              <a:ext uri="{FF2B5EF4-FFF2-40B4-BE49-F238E27FC236}">
                <a16:creationId xmlns:a16="http://schemas.microsoft.com/office/drawing/2014/main" id="{20E740BA-BA22-DA92-D472-9FF29CE6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58" y="3429000"/>
            <a:ext cx="23622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37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077E-9906-CA2A-C00F-A9946877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28663"/>
            <a:ext cx="10419364" cy="962025"/>
          </a:xfrm>
        </p:spPr>
        <p:txBody>
          <a:bodyPr/>
          <a:lstStyle/>
          <a:p>
            <a:r>
              <a:rPr lang="en-GB" sz="5400"/>
              <a:t>Time, Effort and Space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B210-C067-FB31-3B91-A32156A2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74008"/>
            <a:ext cx="6857380" cy="3918435"/>
          </a:xfrm>
        </p:spPr>
        <p:txBody>
          <a:bodyPr/>
          <a:lstStyle/>
          <a:p>
            <a:pPr marL="342900" indent="-342900"/>
            <a:r>
              <a:rPr lang="en-GB" sz="2400">
                <a:latin typeface="Poppins"/>
                <a:cs typeface="Poppins"/>
              </a:rPr>
              <a:t>Perfection takes time, have to compromise!</a:t>
            </a:r>
          </a:p>
          <a:p>
            <a:pPr marL="342900" indent="-342900"/>
            <a:r>
              <a:rPr lang="en-GB" sz="2400"/>
              <a:t>Style influences space specimens take up, ideally you want to use minimal space.</a:t>
            </a:r>
          </a:p>
          <a:p>
            <a:pPr marL="342900" indent="-342900"/>
            <a:r>
              <a:rPr lang="en-GB" sz="2400">
                <a:latin typeface="Poppins"/>
                <a:cs typeface="Poppins"/>
              </a:rPr>
              <a:t>Different taxa/sizes need different treatment: pinning, carding, pointing, slide preparation.</a:t>
            </a:r>
          </a:p>
          <a:p>
            <a:pPr marL="342900" indent="-342900"/>
            <a:r>
              <a:rPr lang="en-GB" sz="2400"/>
              <a:t>Ask project supervisor / see coursework brief.</a:t>
            </a:r>
          </a:p>
        </p:txBody>
      </p:sp>
      <p:pic>
        <p:nvPicPr>
          <p:cNvPr id="4" name="Picture 2" descr="Pinned beetles in different styles taking up different amounts of space&#10;https://bughunter.tamu.edu/display/">
            <a:hlinkClick r:id="rId3"/>
            <a:extLst>
              <a:ext uri="{FF2B5EF4-FFF2-40B4-BE49-F238E27FC236}">
                <a16:creationId xmlns:a16="http://schemas.microsoft.com/office/drawing/2014/main" id="{AB1E394A-2259-76A9-02A9-1B818D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338" y="2103252"/>
            <a:ext cx="3967718" cy="29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0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BEA2-C41A-984C-A2BB-CABED04D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Killing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817AD6-1DC2-A75F-4913-A129EFD5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25625"/>
            <a:ext cx="6166948" cy="4303713"/>
          </a:xfrm>
        </p:spPr>
        <p:txBody>
          <a:bodyPr/>
          <a:lstStyle/>
          <a:p>
            <a:r>
              <a:rPr lang="en-GB" sz="2400">
                <a:latin typeface="Poppins"/>
                <a:cs typeface="Poppins"/>
              </a:rPr>
              <a:t>Freezing, or flash freezing with liquid N (best for </a:t>
            </a:r>
            <a:r>
              <a:rPr lang="en-GB" sz="2400">
                <a:latin typeface="Poppins"/>
                <a:cs typeface="Poppins"/>
                <a:hlinkClick r:id="rId3"/>
              </a:rPr>
              <a:t>genome sampling</a:t>
            </a:r>
            <a:r>
              <a:rPr lang="en-GB" sz="2400">
                <a:latin typeface="Poppins"/>
                <a:cs typeface="Poppins"/>
              </a:rPr>
              <a:t>)</a:t>
            </a:r>
            <a:endParaRPr lang="en-GB" sz="2400"/>
          </a:p>
          <a:p>
            <a:r>
              <a:rPr lang="en-GB" sz="2400">
                <a:latin typeface="Poppins"/>
                <a:cs typeface="Poppins"/>
              </a:rPr>
              <a:t>Dunk in Alcohol /Industrial methylated spirits (IMS).</a:t>
            </a:r>
          </a:p>
          <a:p>
            <a:r>
              <a:rPr lang="en-GB" sz="2400">
                <a:latin typeface="Poppins"/>
                <a:cs typeface="Poppins"/>
              </a:rPr>
              <a:t>‘Killing jar’ Ethyl acetate or acetone drops on chalk/sand, paper on top with specimens.</a:t>
            </a:r>
          </a:p>
          <a:p>
            <a:r>
              <a:rPr lang="en-GB" sz="2400">
                <a:latin typeface="Poppins"/>
                <a:cs typeface="Poppins"/>
              </a:rPr>
              <a:t>Ideally prepare soon after killing.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009702-75FD-810E-5D62-BF73A8D5A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1844824"/>
            <a:ext cx="6446454" cy="67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>
              <a:latin typeface="Poppins"/>
              <a:cs typeface="Poppins"/>
            </a:endParaRPr>
          </a:p>
        </p:txBody>
      </p:sp>
      <p:pic>
        <p:nvPicPr>
          <p:cNvPr id="7" name="Picture 6" descr="black table with notebooks, tubes, and insect killing jars">
            <a:extLst>
              <a:ext uri="{FF2B5EF4-FFF2-40B4-BE49-F238E27FC236}">
                <a16:creationId xmlns:a16="http://schemas.microsoft.com/office/drawing/2014/main" id="{2E8808B6-CF84-F12F-0745-C20BCCA58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390" y="1844824"/>
            <a:ext cx="4960540" cy="37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6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0CC62C-B8E4-8294-C7A9-83669B89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Direct - Pinning</a:t>
            </a:r>
            <a:endParaRPr lang="en-GB" sz="5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CF5DD2-E2BD-1240-C02B-93214571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5325" y="728663"/>
            <a:ext cx="10801349" cy="9620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Nort Medium" panose="02000503000000020004" pitchFamily="2" charset="0"/>
                <a:ea typeface="Nort Medium" panose="02000503000000020004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Content Placeholder 4" descr="Packet of Austerlitz ‘Continental’ stainless steel pins size 4">
            <a:extLst>
              <a:ext uri="{FF2B5EF4-FFF2-40B4-BE49-F238E27FC236}">
                <a16:creationId xmlns:a16="http://schemas.microsoft.com/office/drawing/2014/main" id="{7AAA9E17-9D34-47BA-2D3B-0DDAF9C16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72633"/>
            <a:ext cx="9865170" cy="6744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400"/>
              <a:t>Gold nylon-top Austerlitz ‘Continental’ stainless steel pins, use largest you can, if you need below size 3 then don’t direct-pin.</a:t>
            </a:r>
          </a:p>
          <a:p>
            <a:r>
              <a:rPr lang="en-GB" sz="2400">
                <a:latin typeface="Poppins"/>
                <a:cs typeface="Poppins"/>
              </a:rPr>
              <a:t>Pin goes through top right hand thorax/scutellum area, middle thorax for Lepidoptera, right of middle for Hymenoptera.</a:t>
            </a:r>
          </a:p>
          <a:p>
            <a:r>
              <a:rPr lang="en-GB" sz="2400">
                <a:latin typeface="Poppins"/>
                <a:cs typeface="Poppins"/>
              </a:rPr>
              <a:t>Brace pins (cheap ones) then used to secure legs in place, remove these when insect has dried out and set.</a:t>
            </a:r>
          </a:p>
        </p:txBody>
      </p:sp>
      <p:pic>
        <p:nvPicPr>
          <p:cNvPr id="10" name="Picture 9" descr="Packet of Austerlitz ‘Continental’ stainless steel pins size 4">
            <a:hlinkClick r:id="rId3"/>
            <a:extLst>
              <a:ext uri="{FF2B5EF4-FFF2-40B4-BE49-F238E27FC236}">
                <a16:creationId xmlns:a16="http://schemas.microsoft.com/office/drawing/2014/main" id="{336172C8-5784-3118-DF68-878025113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4535" r="29000" b="25733"/>
          <a:stretch/>
        </p:blipFill>
        <p:spPr>
          <a:xfrm rot="5400000">
            <a:off x="10236459" y="1906436"/>
            <a:ext cx="1944218" cy="1296145"/>
          </a:xfrm>
          <a:prstGeom prst="rect">
            <a:avLst/>
          </a:prstGeom>
        </p:spPr>
      </p:pic>
      <p:pic>
        <p:nvPicPr>
          <p:cNvPr id="11" name="Picture 10" descr="Direct pinned Hemiptera">
            <a:extLst>
              <a:ext uri="{FF2B5EF4-FFF2-40B4-BE49-F238E27FC236}">
                <a16:creationId xmlns:a16="http://schemas.microsoft.com/office/drawing/2014/main" id="{37670144-0645-B745-FA9E-EA635155CC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4262205"/>
            <a:ext cx="1156772" cy="1853801"/>
          </a:xfrm>
          <a:prstGeom prst="rect">
            <a:avLst/>
          </a:prstGeom>
        </p:spPr>
      </p:pic>
      <p:pic>
        <p:nvPicPr>
          <p:cNvPr id="12" name="Picture 11" descr="Direct pinned Diptera">
            <a:extLst>
              <a:ext uri="{FF2B5EF4-FFF2-40B4-BE49-F238E27FC236}">
                <a16:creationId xmlns:a16="http://schemas.microsoft.com/office/drawing/2014/main" id="{DEDDB92E-D4FF-1699-6C5E-A0C8104B35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262205"/>
            <a:ext cx="2272554" cy="1900459"/>
          </a:xfrm>
          <a:prstGeom prst="rect">
            <a:avLst/>
          </a:prstGeom>
        </p:spPr>
      </p:pic>
      <p:pic>
        <p:nvPicPr>
          <p:cNvPr id="13" name="Picture 12" descr="Direct pinned Orthoptera">
            <a:extLst>
              <a:ext uri="{FF2B5EF4-FFF2-40B4-BE49-F238E27FC236}">
                <a16:creationId xmlns:a16="http://schemas.microsoft.com/office/drawing/2014/main" id="{D8D18A89-1EC1-E331-DB34-901C01A7F2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0800" r="21650" b="7067"/>
          <a:stretch/>
        </p:blipFill>
        <p:spPr>
          <a:xfrm rot="5400000">
            <a:off x="5843270" y="4408501"/>
            <a:ext cx="1849797" cy="1565213"/>
          </a:xfrm>
          <a:prstGeom prst="rect">
            <a:avLst/>
          </a:prstGeom>
        </p:spPr>
      </p:pic>
      <p:pic>
        <p:nvPicPr>
          <p:cNvPr id="14" name="Picture 13" descr="Direct pinned Hymenoptera">
            <a:extLst>
              <a:ext uri="{FF2B5EF4-FFF2-40B4-BE49-F238E27FC236}">
                <a16:creationId xmlns:a16="http://schemas.microsoft.com/office/drawing/2014/main" id="{580DCE9A-C182-8039-973B-378A705F76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/>
          <a:stretch/>
        </p:blipFill>
        <p:spPr>
          <a:xfrm>
            <a:off x="7616053" y="4262205"/>
            <a:ext cx="2696336" cy="18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55019"/>
      </p:ext>
    </p:extLst>
  </p:cSld>
  <p:clrMapOvr>
    <a:masterClrMapping/>
  </p:clrMapOvr>
</p:sld>
</file>

<file path=ppt/theme/theme1.xml><?xml version="1.0" encoding="utf-8"?>
<a:theme xmlns:a="http://schemas.openxmlformats.org/drawingml/2006/main" name="RES Creative Layouts">
  <a:themeElements>
    <a:clrScheme name="RES Brand Colou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80DCA9"/>
      </a:accent1>
      <a:accent2>
        <a:srgbClr val="AB50EA"/>
      </a:accent2>
      <a:accent3>
        <a:srgbClr val="BA579A"/>
      </a:accent3>
      <a:accent4>
        <a:srgbClr val="EABCF3"/>
      </a:accent4>
      <a:accent5>
        <a:srgbClr val="80DCA9"/>
      </a:accent5>
      <a:accent6>
        <a:srgbClr val="AB50EA"/>
      </a:accent6>
      <a:hlink>
        <a:srgbClr val="80DCA9"/>
      </a:hlink>
      <a:folHlink>
        <a:srgbClr val="80DC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-Powerpoint-Template-03" id="{218DFF58-7E5E-3C4F-BD79-8EFB1CBE21F2}" vid="{850C2562-961C-1E43-8ED2-3C48EF3C214C}"/>
    </a:ext>
  </a:extLst>
</a:theme>
</file>

<file path=ppt/theme/theme2.xml><?xml version="1.0" encoding="utf-8"?>
<a:theme xmlns:a="http://schemas.openxmlformats.org/drawingml/2006/main" name="RES Standard Layouts">
  <a:themeElements>
    <a:clrScheme name="RES Brand Colou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80DCA9"/>
      </a:accent1>
      <a:accent2>
        <a:srgbClr val="AB50EA"/>
      </a:accent2>
      <a:accent3>
        <a:srgbClr val="BA579A"/>
      </a:accent3>
      <a:accent4>
        <a:srgbClr val="EABCF3"/>
      </a:accent4>
      <a:accent5>
        <a:srgbClr val="80DCA9"/>
      </a:accent5>
      <a:accent6>
        <a:srgbClr val="AB50EA"/>
      </a:accent6>
      <a:hlink>
        <a:srgbClr val="80DCA9"/>
      </a:hlink>
      <a:folHlink>
        <a:srgbClr val="80DC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-Powerpoint-Template-03" id="{218DFF58-7E5E-3C4F-BD79-8EFB1CBE21F2}" vid="{AEE14615-2E8F-524F-9E0A-C4BF63000A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4D1DA9F57C8F4D8D351A77C1DFDC7D" ma:contentTypeVersion="18" ma:contentTypeDescription="Create a new document." ma:contentTypeScope="" ma:versionID="b4eca1ba97cb97c76cd6eb6c33b8b292">
  <xsd:schema xmlns:xsd="http://www.w3.org/2001/XMLSchema" xmlns:xs="http://www.w3.org/2001/XMLSchema" xmlns:p="http://schemas.microsoft.com/office/2006/metadata/properties" xmlns:ns2="93a639ef-f845-4c1a-9c90-26d6f7e0430c" xmlns:ns3="b1ab7ec1-d83e-4fba-a5ad-3219573f9571" targetNamespace="http://schemas.microsoft.com/office/2006/metadata/properties" ma:root="true" ma:fieldsID="3e037a2efc1323bc786c8a34151a502c" ns2:_="" ns3:_="">
    <xsd:import namespace="93a639ef-f845-4c1a-9c90-26d6f7e0430c"/>
    <xsd:import namespace="b1ab7ec1-d83e-4fba-a5ad-3219573f95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639ef-f845-4c1a-9c90-26d6f7e043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5ce9f5-3380-4967-9b75-f3f56da9d81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b7ec1-d83e-4fba-a5ad-3219573f957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1f94024-43dd-4026-b642-a212c5fc0e50}" ma:internalName="TaxCatchAll" ma:showField="CatchAllData" ma:web="b1ab7ec1-d83e-4fba-a5ad-3219573f95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1ab7ec1-d83e-4fba-a5ad-3219573f9571" xsi:nil="true"/>
    <lcf76f155ced4ddcb4097134ff3c332f xmlns="93a639ef-f845-4c1a-9c90-26d6f7e0430c">
      <Terms xmlns="http://schemas.microsoft.com/office/infopath/2007/PartnerControls"/>
    </lcf76f155ced4ddcb4097134ff3c332f>
    <SharedWithUsers xmlns="b1ab7ec1-d83e-4fba-a5ad-3219573f9571">
      <UserInfo>
        <DisplayName>Simon Ward</DisplayName>
        <AccountId>23</AccountId>
        <AccountType/>
      </UserInfo>
      <UserInfo>
        <DisplayName>Francisca Sconce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CED2D25-5703-4951-BEA6-BB225AB424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a639ef-f845-4c1a-9c90-26d6f7e0430c"/>
    <ds:schemaRef ds:uri="b1ab7ec1-d83e-4fba-a5ad-3219573f95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BA0608-33A1-4593-A0B8-E5AB718AF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A2941-83B0-412A-B9B9-6A5C6342289B}">
  <ds:schemaRefs>
    <ds:schemaRef ds:uri="93a639ef-f845-4c1a-9c90-26d6f7e0430c"/>
    <ds:schemaRef ds:uri="b1ab7ec1-d83e-4fba-a5ad-3219573f957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APHAcuration22112022</Template>
  <TotalTime>0</TotalTime>
  <Words>1932</Words>
  <Application>Microsoft Office PowerPoint</Application>
  <PresentationFormat>Widescreen</PresentationFormat>
  <Paragraphs>235</Paragraphs>
  <Slides>38</Slides>
  <Notes>33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RES Creative Layouts</vt:lpstr>
      <vt:lpstr>RES Standard Layouts</vt:lpstr>
      <vt:lpstr>Insect specimens, collections &amp; records</vt:lpstr>
      <vt:lpstr>Agenda</vt:lpstr>
      <vt:lpstr>Why do we prepare specimens?</vt:lpstr>
      <vt:lpstr>Why? It doesn’t just look pretty!</vt:lpstr>
      <vt:lpstr>UK Entomological Collections</vt:lpstr>
      <vt:lpstr>Collection ‘Societies’</vt:lpstr>
      <vt:lpstr>Time, Effort and Space</vt:lpstr>
      <vt:lpstr>Killing</vt:lpstr>
      <vt:lpstr>Direct - Pinning</vt:lpstr>
      <vt:lpstr>Pin positioning</vt:lpstr>
      <vt:lpstr>Micro-pinning</vt:lpstr>
      <vt:lpstr>Carding</vt:lpstr>
      <vt:lpstr>Pointing</vt:lpstr>
      <vt:lpstr>Lepidoptera setting</vt:lpstr>
      <vt:lpstr>Any questions?</vt:lpstr>
      <vt:lpstr>Video (4 min)  How to pin an insect, Purdue</vt:lpstr>
      <vt:lpstr>Relaxing/Rehydrating</vt:lpstr>
      <vt:lpstr>Wet ‘spirit’ collections</vt:lpstr>
      <vt:lpstr>Slide mounting</vt:lpstr>
      <vt:lpstr>Other details</vt:lpstr>
      <vt:lpstr>Labelling</vt:lpstr>
      <vt:lpstr>‘Anatomy’ of a pinned specimen</vt:lpstr>
      <vt:lpstr>‘Anatomy’ of an entomological label</vt:lpstr>
      <vt:lpstr>Some real labels</vt:lpstr>
      <vt:lpstr>Any further questions?</vt:lpstr>
      <vt:lpstr>Type specimens</vt:lpstr>
      <vt:lpstr>Storing a Collection</vt:lpstr>
      <vt:lpstr>Databasing</vt:lpstr>
      <vt:lpstr>Digitising</vt:lpstr>
      <vt:lpstr>Angled Label Image Capture and Extraction (ALICE) </vt:lpstr>
      <vt:lpstr>More on specimen digitisation</vt:lpstr>
      <vt:lpstr>Recording insect species</vt:lpstr>
      <vt:lpstr>Within the Biodiversity knowledge graph</vt:lpstr>
      <vt:lpstr>Further information (pinning techniques)</vt:lpstr>
      <vt:lpstr>Further information (slide mounting)</vt:lpstr>
      <vt:lpstr>Further information (equipment &amp; people)</vt:lpstr>
      <vt:lpstr>A great infographic…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 specimens, collections &amp; records</dc:title>
  <dc:creator>Francisca Sconce</dc:creator>
  <cp:lastModifiedBy>Francisca Sconce</cp:lastModifiedBy>
  <cp:revision>3</cp:revision>
  <dcterms:created xsi:type="dcterms:W3CDTF">2022-11-22T15:11:54Z</dcterms:created>
  <dcterms:modified xsi:type="dcterms:W3CDTF">2024-07-10T11:22:56Z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0x010100C14D1DA9F57C8F4D8D351A77C1DFDC7D</vt:lpwstr>
  </property>
  <property fmtid="{D5CDD505-2E9C-101B-9397-08002B2CF9AE}" pid="3" name="MediaServiceImageTags">
    <vt:lpwstr/>
  </property>
</Properties>
</file>